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36"/>
  </p:notesMasterIdLst>
  <p:handoutMasterIdLst>
    <p:handoutMasterId r:id="rId37"/>
  </p:handoutMasterIdLst>
  <p:sldIdLst>
    <p:sldId id="297" r:id="rId4"/>
    <p:sldId id="317" r:id="rId5"/>
    <p:sldId id="321" r:id="rId6"/>
    <p:sldId id="320" r:id="rId7"/>
    <p:sldId id="319" r:id="rId8"/>
    <p:sldId id="318" r:id="rId9"/>
    <p:sldId id="322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11" r:id="rId19"/>
    <p:sldId id="374" r:id="rId20"/>
    <p:sldId id="375" r:id="rId21"/>
    <p:sldId id="376" r:id="rId22"/>
    <p:sldId id="377" r:id="rId23"/>
    <p:sldId id="378" r:id="rId24"/>
    <p:sldId id="379" r:id="rId25"/>
    <p:sldId id="346" r:id="rId26"/>
    <p:sldId id="354" r:id="rId27"/>
    <p:sldId id="355" r:id="rId28"/>
    <p:sldId id="356" r:id="rId29"/>
    <p:sldId id="357" r:id="rId30"/>
    <p:sldId id="353" r:id="rId31"/>
    <p:sldId id="347" r:id="rId32"/>
    <p:sldId id="358" r:id="rId33"/>
    <p:sldId id="359" r:id="rId34"/>
    <p:sldId id="310" r:id="rId35"/>
  </p:sldIdLst>
  <p:sldSz cx="9144000" cy="6858000" type="screen4x3"/>
  <p:notesSz cx="6858000" cy="9144000"/>
  <p:custDataLst>
    <p:tags r:id="rId41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07" autoAdjust="0"/>
    <p:restoredTop sz="94684" autoAdjust="0"/>
  </p:normalViewPr>
  <p:slideViewPr>
    <p:cSldViewPr showGuides="1">
      <p:cViewPr varScale="1">
        <p:scale>
          <a:sx n="108" d="100"/>
          <a:sy n="108" d="100"/>
        </p:scale>
        <p:origin x="2052" y="96"/>
      </p:cViewPr>
      <p:guideLst>
        <p:guide orient="horz" pos="2160"/>
        <p:guide pos="28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gs" Target="tags/tag4.xml"/><Relationship Id="rId40" Type="http://schemas.openxmlformats.org/officeDocument/2006/relationships/tableStyles" Target="tableStyles.xml"/><Relationship Id="rId4" Type="http://schemas.openxmlformats.org/officeDocument/2006/relationships/slide" Target="slides/slide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notesMaster" Target="notesMasters/notes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7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00B01F3-32AD-4BC4-84E8-1E4816CB70A5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1" tIns="45716" rIns="91431" bIns="45716" numCol="1" anchor="t" anchorCtr="0" compatLnSpc="1"/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1" tIns="45716" rIns="91431" bIns="45716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1" tIns="45716" rIns="91431" bIns="45716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1" tIns="45716" rIns="91431" bIns="45716" numCol="1" anchor="b" anchorCtr="0" compatLnSpc="1"/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31" tIns="45716" rIns="91431" bIns="45716" numCol="1" anchor="b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B8DE9E20-473F-4C80-B5B8-9061F40A8512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 descr="CITTEXT"/>
          <p:cNvSpPr>
            <a:spLocks noChangeArrowheads="1"/>
          </p:cNvSpPr>
          <p:nvPr/>
        </p:nvSpPr>
        <p:spPr bwMode="auto">
          <a:xfrm>
            <a:off x="0" y="0"/>
            <a:ext cx="2895600" cy="6858000"/>
          </a:xfrm>
          <a:custGeom>
            <a:avLst/>
            <a:gdLst>
              <a:gd name="T0" fmla="*/ 0 w 1824"/>
              <a:gd name="T1" fmla="*/ 6858000 h 3840"/>
              <a:gd name="T2" fmla="*/ 0 w 1824"/>
              <a:gd name="T3" fmla="*/ 0 h 3840"/>
              <a:gd name="T4" fmla="*/ 2895600 w 1824"/>
              <a:gd name="T5" fmla="*/ 0 h 3840"/>
              <a:gd name="T6" fmla="*/ 925513 w 1824"/>
              <a:gd name="T7" fmla="*/ 6858000 h 3840"/>
              <a:gd name="T8" fmla="*/ 0 w 1824"/>
              <a:gd name="T9" fmla="*/ 6858000 h 38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24" h="3840">
                <a:moveTo>
                  <a:pt x="0" y="3840"/>
                </a:moveTo>
                <a:lnTo>
                  <a:pt x="0" y="0"/>
                </a:lnTo>
                <a:lnTo>
                  <a:pt x="1824" y="0"/>
                </a:lnTo>
                <a:cubicBezTo>
                  <a:pt x="74" y="1204"/>
                  <a:pt x="465" y="3655"/>
                  <a:pt x="583" y="3840"/>
                </a:cubicBezTo>
                <a:cubicBezTo>
                  <a:pt x="291" y="3840"/>
                  <a:pt x="0" y="3840"/>
                  <a:pt x="0" y="384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600200" y="352425"/>
            <a:ext cx="7543800" cy="76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grpSp>
        <p:nvGrpSpPr>
          <p:cNvPr id="6" name="Group 6"/>
          <p:cNvGrpSpPr/>
          <p:nvPr/>
        </p:nvGrpSpPr>
        <p:grpSpPr bwMode="auto">
          <a:xfrm>
            <a:off x="0" y="3567113"/>
            <a:ext cx="5781675" cy="149225"/>
            <a:chOff x="0" y="2256"/>
            <a:chExt cx="3642" cy="94"/>
          </a:xfrm>
        </p:grpSpPr>
        <p:sp>
          <p:nvSpPr>
            <p:cNvPr id="7" name="Freeform 7"/>
            <p:cNvSpPr>
              <a:spLocks noChangeArrowheads="1"/>
            </p:cNvSpPr>
            <p:nvPr userDrawn="1"/>
          </p:nvSpPr>
          <p:spPr bwMode="auto">
            <a:xfrm>
              <a:off x="0" y="2310"/>
              <a:ext cx="3642" cy="1"/>
            </a:xfrm>
            <a:custGeom>
              <a:avLst/>
              <a:gdLst>
                <a:gd name="T0" fmla="*/ 0 w 3642"/>
                <a:gd name="T1" fmla="*/ 0 h 1"/>
                <a:gd name="T2" fmla="*/ 3642 w 364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42" h="1">
                  <a:moveTo>
                    <a:pt x="0" y="0"/>
                  </a:moveTo>
                  <a:lnTo>
                    <a:pt x="3642" y="0"/>
                  </a:lnTo>
                </a:path>
              </a:pathLst>
            </a:custGeom>
            <a:noFill/>
            <a:ln w="952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" name="Group 8"/>
            <p:cNvGrpSpPr/>
            <p:nvPr userDrawn="1"/>
          </p:nvGrpSpPr>
          <p:grpSpPr bwMode="auto">
            <a:xfrm>
              <a:off x="960" y="2256"/>
              <a:ext cx="1678" cy="94"/>
              <a:chOff x="419" y="1193"/>
              <a:chExt cx="1678" cy="94"/>
            </a:xfrm>
          </p:grpSpPr>
          <p:sp>
            <p:nvSpPr>
              <p:cNvPr id="9" name="Oval 9"/>
              <p:cNvSpPr>
                <a:spLocks noChangeArrowheads="1"/>
              </p:cNvSpPr>
              <p:nvPr/>
            </p:nvSpPr>
            <p:spPr bwMode="auto">
              <a:xfrm>
                <a:off x="419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0" name="Oval 10"/>
              <p:cNvSpPr>
                <a:spLocks noChangeArrowheads="1"/>
              </p:cNvSpPr>
              <p:nvPr/>
            </p:nvSpPr>
            <p:spPr bwMode="auto">
              <a:xfrm>
                <a:off x="947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1" name="Oval 11"/>
              <p:cNvSpPr>
                <a:spLocks noChangeArrowheads="1"/>
              </p:cNvSpPr>
              <p:nvPr/>
            </p:nvSpPr>
            <p:spPr bwMode="auto">
              <a:xfrm>
                <a:off x="1475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2" name="Oval 12"/>
              <p:cNvSpPr>
                <a:spLocks noChangeArrowheads="1"/>
              </p:cNvSpPr>
              <p:nvPr/>
            </p:nvSpPr>
            <p:spPr bwMode="auto">
              <a:xfrm>
                <a:off x="2003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104188" y="14288"/>
            <a:ext cx="1004887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软件工程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4" name="Picture 11" descr="工大标志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92613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500313"/>
            <a:ext cx="7772400" cy="641350"/>
          </a:xfrm>
        </p:spPr>
        <p:txBody>
          <a:bodyPr anchor="b">
            <a:spAutoFit/>
          </a:bodyPr>
          <a:lstStyle>
            <a:lvl1pPr algn="ctr">
              <a:defRPr sz="3600"/>
            </a:lvl1pPr>
          </a:lstStyle>
          <a:p>
            <a:pPr lvl="0"/>
            <a:r>
              <a:rPr lang="zh-CN" altLang="en-US" noProof="0" dirty="0"/>
              <a:t>单击此处编辑母版标题样式</a:t>
            </a:r>
            <a:endParaRPr lang="zh-CN" altLang="en-US" noProof="0" dirty="0"/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83063"/>
            <a:ext cx="6400800" cy="396875"/>
          </a:xfrm>
        </p:spPr>
        <p:txBody>
          <a:bodyPr>
            <a:spAutoFit/>
          </a:bodyPr>
          <a:lstStyle>
            <a:lvl1pPr marL="0" indent="0" algn="ctr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b="0">
                <a:ea typeface="楷体_GB2312" panose="02010609030101010101" pitchFamily="49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96050" y="508000"/>
            <a:ext cx="2124075" cy="608965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3825" y="508000"/>
            <a:ext cx="6219825" cy="608965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 descr="CITTEXT"/>
          <p:cNvSpPr>
            <a:spLocks noChangeArrowheads="1"/>
          </p:cNvSpPr>
          <p:nvPr/>
        </p:nvSpPr>
        <p:spPr bwMode="auto">
          <a:xfrm>
            <a:off x="0" y="0"/>
            <a:ext cx="2895600" cy="6858000"/>
          </a:xfrm>
          <a:custGeom>
            <a:avLst/>
            <a:gdLst>
              <a:gd name="T0" fmla="*/ 0 w 1824"/>
              <a:gd name="T1" fmla="*/ 6858000 h 3840"/>
              <a:gd name="T2" fmla="*/ 0 w 1824"/>
              <a:gd name="T3" fmla="*/ 0 h 3840"/>
              <a:gd name="T4" fmla="*/ 2895600 w 1824"/>
              <a:gd name="T5" fmla="*/ 0 h 3840"/>
              <a:gd name="T6" fmla="*/ 925513 w 1824"/>
              <a:gd name="T7" fmla="*/ 6858000 h 3840"/>
              <a:gd name="T8" fmla="*/ 0 w 1824"/>
              <a:gd name="T9" fmla="*/ 6858000 h 38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24" h="3840">
                <a:moveTo>
                  <a:pt x="0" y="3840"/>
                </a:moveTo>
                <a:lnTo>
                  <a:pt x="0" y="0"/>
                </a:lnTo>
                <a:lnTo>
                  <a:pt x="1824" y="0"/>
                </a:lnTo>
                <a:cubicBezTo>
                  <a:pt x="74" y="1204"/>
                  <a:pt x="465" y="3655"/>
                  <a:pt x="583" y="3840"/>
                </a:cubicBezTo>
                <a:cubicBezTo>
                  <a:pt x="291" y="3840"/>
                  <a:pt x="0" y="3840"/>
                  <a:pt x="0" y="384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1600200" y="352425"/>
            <a:ext cx="7543800" cy="76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grpSp>
        <p:nvGrpSpPr>
          <p:cNvPr id="6" name="Group 6"/>
          <p:cNvGrpSpPr/>
          <p:nvPr/>
        </p:nvGrpSpPr>
        <p:grpSpPr bwMode="auto">
          <a:xfrm>
            <a:off x="0" y="3567113"/>
            <a:ext cx="5781675" cy="149225"/>
            <a:chOff x="0" y="2256"/>
            <a:chExt cx="3642" cy="94"/>
          </a:xfrm>
        </p:grpSpPr>
        <p:sp>
          <p:nvSpPr>
            <p:cNvPr id="7" name="Freeform 7"/>
            <p:cNvSpPr>
              <a:spLocks noChangeArrowheads="1"/>
            </p:cNvSpPr>
            <p:nvPr userDrawn="1"/>
          </p:nvSpPr>
          <p:spPr bwMode="auto">
            <a:xfrm>
              <a:off x="0" y="2310"/>
              <a:ext cx="3642" cy="1"/>
            </a:xfrm>
            <a:custGeom>
              <a:avLst/>
              <a:gdLst>
                <a:gd name="T0" fmla="*/ 0 w 3642"/>
                <a:gd name="T1" fmla="*/ 0 h 1"/>
                <a:gd name="T2" fmla="*/ 3642 w 3642"/>
                <a:gd name="T3" fmla="*/ 0 h 1"/>
                <a:gd name="T4" fmla="*/ 0 60000 65536"/>
                <a:gd name="T5" fmla="*/ 0 60000 6553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0" t="0" r="r" b="b"/>
              <a:pathLst>
                <a:path w="3642" h="1">
                  <a:moveTo>
                    <a:pt x="0" y="0"/>
                  </a:moveTo>
                  <a:lnTo>
                    <a:pt x="3642" y="0"/>
                  </a:lnTo>
                </a:path>
              </a:pathLst>
            </a:custGeom>
            <a:noFill/>
            <a:ln w="9525">
              <a:solidFill>
                <a:schemeClr val="accent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8" name="Group 8"/>
            <p:cNvGrpSpPr/>
            <p:nvPr userDrawn="1"/>
          </p:nvGrpSpPr>
          <p:grpSpPr bwMode="auto">
            <a:xfrm>
              <a:off x="960" y="2256"/>
              <a:ext cx="1678" cy="94"/>
              <a:chOff x="419" y="1193"/>
              <a:chExt cx="1678" cy="94"/>
            </a:xfrm>
          </p:grpSpPr>
          <p:sp>
            <p:nvSpPr>
              <p:cNvPr id="9" name="Oval 9"/>
              <p:cNvSpPr>
                <a:spLocks noChangeArrowheads="1"/>
              </p:cNvSpPr>
              <p:nvPr/>
            </p:nvSpPr>
            <p:spPr bwMode="auto">
              <a:xfrm>
                <a:off x="419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0" name="Oval 10"/>
              <p:cNvSpPr>
                <a:spLocks noChangeArrowheads="1"/>
              </p:cNvSpPr>
              <p:nvPr/>
            </p:nvSpPr>
            <p:spPr bwMode="auto">
              <a:xfrm>
                <a:off x="947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1" name="Oval 11"/>
              <p:cNvSpPr>
                <a:spLocks noChangeArrowheads="1"/>
              </p:cNvSpPr>
              <p:nvPr/>
            </p:nvSpPr>
            <p:spPr bwMode="auto">
              <a:xfrm>
                <a:off x="1475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20204" pitchFamily="34" charset="0"/>
                </a:endParaRPr>
              </a:p>
            </p:txBody>
          </p:sp>
          <p:sp>
            <p:nvSpPr>
              <p:cNvPr id="12" name="Oval 12"/>
              <p:cNvSpPr>
                <a:spLocks noChangeArrowheads="1"/>
              </p:cNvSpPr>
              <p:nvPr/>
            </p:nvSpPr>
            <p:spPr bwMode="auto">
              <a:xfrm>
                <a:off x="2003" y="1193"/>
                <a:ext cx="94" cy="94"/>
              </a:xfrm>
              <a:prstGeom prst="ellipse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accent2">
                      <a:gamma/>
                      <a:shade val="60784"/>
                      <a:invGamma/>
                    </a:schemeClr>
                  </a:gs>
                </a:gsLst>
                <a:lin ang="0" scaled="1"/>
              </a:gradFill>
              <a:ln>
                <a:noFill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8104188" y="14288"/>
            <a:ext cx="1004887" cy="338137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软件工程</a:t>
            </a:r>
            <a:endParaRPr lang="en-US" altLang="zh-CN" sz="1600" dirty="0"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14" name="Picture 11" descr="工大标志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92613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500313"/>
            <a:ext cx="7772400" cy="641350"/>
          </a:xfrm>
        </p:spPr>
        <p:txBody>
          <a:bodyPr anchor="b">
            <a:spAutoFit/>
          </a:bodyPr>
          <a:lstStyle>
            <a:lvl1pPr algn="ctr">
              <a:defRPr sz="3600"/>
            </a:lvl1pPr>
          </a:lstStyle>
          <a:p>
            <a:pPr lvl="0"/>
            <a:r>
              <a:rPr lang="zh-CN" altLang="en-US" noProof="0" dirty="0"/>
              <a:t>单击此处编辑母版标题样式</a:t>
            </a:r>
            <a:endParaRPr lang="zh-CN" altLang="en-US" noProof="0" dirty="0"/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83063"/>
            <a:ext cx="6400800" cy="396875"/>
          </a:xfrm>
        </p:spPr>
        <p:txBody>
          <a:bodyPr>
            <a:spAutoFit/>
          </a:bodyPr>
          <a:lstStyle>
            <a:lvl1pPr marL="0" indent="0" algn="ctr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None/>
              <a:defRPr b="0">
                <a:ea typeface="楷体_GB2312" panose="02010609030101010101" pitchFamily="49" charset="-122"/>
                <a:cs typeface="宋体" panose="02010600030101010101" pitchFamily="2" charset="-122"/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484313"/>
            <a:ext cx="4027487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175" y="1484313"/>
            <a:ext cx="4029075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496050" y="508000"/>
            <a:ext cx="2124075" cy="608965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3825" y="508000"/>
            <a:ext cx="6219825" cy="6089650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95288" y="1484313"/>
            <a:ext cx="4027487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175" y="1484313"/>
            <a:ext cx="4029075" cy="51133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23825" y="508000"/>
            <a:ext cx="84963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12"/>
          <p:cNvSpPr>
            <a:spLocks noGrp="1" noChangeArrowheads="1"/>
          </p:cNvSpPr>
          <p:nvPr>
            <p:ph type="body" idx="9"/>
          </p:nvPr>
        </p:nvSpPr>
        <p:spPr bwMode="auto">
          <a:xfrm>
            <a:off x="395288" y="1484313"/>
            <a:ext cx="8208962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028" name="Freeform 13"/>
          <p:cNvSpPr>
            <a:spLocks noChangeArrowheads="1"/>
          </p:cNvSpPr>
          <p:nvPr userDrawn="1"/>
        </p:nvSpPr>
        <p:spPr bwMode="auto">
          <a:xfrm>
            <a:off x="152400" y="1268413"/>
            <a:ext cx="7732713" cy="5589587"/>
          </a:xfrm>
          <a:custGeom>
            <a:avLst/>
            <a:gdLst>
              <a:gd name="T0" fmla="*/ 0 w 4320"/>
              <a:gd name="T1" fmla="*/ 5589587 h 3264"/>
              <a:gd name="T2" fmla="*/ 0 w 4320"/>
              <a:gd name="T3" fmla="*/ 0 h 3264"/>
              <a:gd name="T4" fmla="*/ 7732713 w 4320"/>
              <a:gd name="T5" fmla="*/ 0 h 32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" h="3264">
                <a:moveTo>
                  <a:pt x="0" y="3264"/>
                </a:moveTo>
                <a:lnTo>
                  <a:pt x="0" y="0"/>
                </a:lnTo>
                <a:lnTo>
                  <a:pt x="4320" y="0"/>
                </a:lnTo>
              </a:path>
            </a:pathLst>
          </a:custGeom>
          <a:noFill/>
          <a:ln w="9525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06" name="Oval 14"/>
          <p:cNvSpPr>
            <a:spLocks noChangeArrowheads="1"/>
          </p:cNvSpPr>
          <p:nvPr/>
        </p:nvSpPr>
        <p:spPr bwMode="auto">
          <a:xfrm>
            <a:off x="6651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9407" name="Oval 15"/>
          <p:cNvSpPr>
            <a:spLocks noChangeArrowheads="1"/>
          </p:cNvSpPr>
          <p:nvPr/>
        </p:nvSpPr>
        <p:spPr bwMode="auto">
          <a:xfrm>
            <a:off x="15033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9408" name="Oval 16"/>
          <p:cNvSpPr>
            <a:spLocks noChangeArrowheads="1"/>
          </p:cNvSpPr>
          <p:nvPr/>
        </p:nvSpPr>
        <p:spPr bwMode="auto">
          <a:xfrm>
            <a:off x="23415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9409" name="Oval 17"/>
          <p:cNvSpPr>
            <a:spLocks noChangeArrowheads="1"/>
          </p:cNvSpPr>
          <p:nvPr/>
        </p:nvSpPr>
        <p:spPr bwMode="auto">
          <a:xfrm>
            <a:off x="31797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3" name="Rectangle 18"/>
          <p:cNvSpPr>
            <a:spLocks noChangeArrowheads="1"/>
          </p:cNvSpPr>
          <p:nvPr/>
        </p:nvSpPr>
        <p:spPr bwMode="auto">
          <a:xfrm>
            <a:off x="1600200" y="352425"/>
            <a:ext cx="7543800" cy="76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34" name="Text Box 19"/>
          <p:cNvSpPr txBox="1">
            <a:spLocks noChangeArrowheads="1"/>
          </p:cNvSpPr>
          <p:nvPr/>
        </p:nvSpPr>
        <p:spPr bwMode="auto">
          <a:xfrm>
            <a:off x="6532563" y="19050"/>
            <a:ext cx="2611437" cy="3222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5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5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软件工程</a:t>
            </a:r>
            <a:r>
              <a:rPr lang="en-US" altLang="zh-CN" sz="15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5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第</a:t>
            </a:r>
            <a:r>
              <a:rPr lang="en-US" altLang="zh-CN" sz="15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sz="15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轮</a:t>
            </a:r>
            <a:r>
              <a:rPr lang="en-US" altLang="zh-CN" sz="15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15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检查汇报</a:t>
            </a:r>
            <a:endParaRPr lang="zh-CN" altLang="en-US" sz="1500" dirty="0"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楷体_GB2312" panose="02010609030101010101" pitchFamily="49" charset="-122"/>
          <a:cs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楷体_GB2312" panose="02010609030101010101" pitchFamily="49" charset="-122"/>
          <a:cs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楷体_GB2312" panose="02010609030101010101" pitchFamily="49" charset="-122"/>
          <a:cs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楷体_GB2312" panose="02010609030101010101" pitchFamily="49" charset="-122"/>
          <a:cs typeface="宋体" panose="02010600030101010101" pitchFamily="2" charset="-122"/>
        </a:defRPr>
      </a:lvl9pPr>
    </p:titleStyle>
    <p:bodyStyle>
      <a:lvl1pPr marL="228600" indent="-227330" algn="l" rtl="0" eaLnBrk="0" fontAlgn="base" hangingPunct="0">
        <a:spcBef>
          <a:spcPct val="35000"/>
        </a:spcBef>
        <a:spcAft>
          <a:spcPct val="15000"/>
        </a:spcAft>
        <a:buClr>
          <a:schemeClr val="accent2"/>
        </a:buClr>
        <a:buFont typeface="Wingdings" panose="05000000000000000000" pitchFamily="2" charset="2"/>
        <a:buChar char="§"/>
        <a:defRPr sz="2000" b="1">
          <a:solidFill>
            <a:srgbClr val="000000"/>
          </a:solidFill>
          <a:latin typeface="+mn-lt"/>
          <a:ea typeface="+mn-ea"/>
          <a:cs typeface="+mn-cs"/>
        </a:defRPr>
      </a:lvl1pPr>
      <a:lvl2pPr marL="457200" indent="-227330" algn="l" rtl="0" eaLnBrk="0" fontAlgn="base" hangingPunct="0">
        <a:spcBef>
          <a:spcPct val="25000"/>
        </a:spcBef>
        <a:spcAft>
          <a:spcPct val="15000"/>
        </a:spcAft>
        <a:buClr>
          <a:schemeClr val="accent2"/>
        </a:buClr>
        <a:buFont typeface="Arial" panose="020B0604020202020204" pitchFamily="34" charset="0"/>
        <a:buChar char="–"/>
        <a:defRPr>
          <a:solidFill>
            <a:srgbClr val="000000"/>
          </a:solidFill>
          <a:latin typeface="+mn-lt"/>
          <a:ea typeface="+mn-ea"/>
        </a:defRPr>
      </a:lvl2pPr>
      <a:lvl3pPr marL="682625" indent="-2241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rgbClr val="000000"/>
          </a:solidFill>
          <a:latin typeface="+mn-lt"/>
          <a:ea typeface="+mn-ea"/>
        </a:defRPr>
      </a:lvl3pPr>
      <a:lvl4pPr marL="913130" indent="-22733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+mn-lt"/>
          <a:ea typeface="+mn-ea"/>
        </a:defRPr>
      </a:lvl4pPr>
      <a:lvl5pPr marL="1143000" indent="-22733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5pPr>
      <a:lvl6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6pPr>
      <a:lvl7pPr marL="20574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7pPr>
      <a:lvl8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8pPr>
      <a:lvl9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23825" y="508000"/>
            <a:ext cx="8496300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Rectangle 12"/>
          <p:cNvSpPr>
            <a:spLocks noGrp="1" noChangeArrowheads="1"/>
          </p:cNvSpPr>
          <p:nvPr>
            <p:ph type="body" idx="9"/>
          </p:nvPr>
        </p:nvSpPr>
        <p:spPr bwMode="auto">
          <a:xfrm>
            <a:off x="395288" y="1484313"/>
            <a:ext cx="8208962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2052" name="Freeform 13"/>
          <p:cNvSpPr>
            <a:spLocks noChangeArrowheads="1"/>
          </p:cNvSpPr>
          <p:nvPr userDrawn="1"/>
        </p:nvSpPr>
        <p:spPr bwMode="auto">
          <a:xfrm>
            <a:off x="152400" y="1268413"/>
            <a:ext cx="7732713" cy="5589587"/>
          </a:xfrm>
          <a:custGeom>
            <a:avLst/>
            <a:gdLst>
              <a:gd name="T0" fmla="*/ 0 w 4320"/>
              <a:gd name="T1" fmla="*/ 5589587 h 3264"/>
              <a:gd name="T2" fmla="*/ 0 w 4320"/>
              <a:gd name="T3" fmla="*/ 0 h 3264"/>
              <a:gd name="T4" fmla="*/ 7732713 w 4320"/>
              <a:gd name="T5" fmla="*/ 0 h 32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4320" h="3264">
                <a:moveTo>
                  <a:pt x="0" y="3264"/>
                </a:moveTo>
                <a:lnTo>
                  <a:pt x="0" y="0"/>
                </a:lnTo>
                <a:lnTo>
                  <a:pt x="4320" y="0"/>
                </a:lnTo>
              </a:path>
            </a:pathLst>
          </a:custGeom>
          <a:noFill/>
          <a:ln w="9525">
            <a:solidFill>
              <a:schemeClr val="accent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9406" name="Oval 14"/>
          <p:cNvSpPr>
            <a:spLocks noChangeArrowheads="1"/>
          </p:cNvSpPr>
          <p:nvPr/>
        </p:nvSpPr>
        <p:spPr bwMode="auto">
          <a:xfrm>
            <a:off x="6651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9407" name="Oval 15"/>
          <p:cNvSpPr>
            <a:spLocks noChangeArrowheads="1"/>
          </p:cNvSpPr>
          <p:nvPr/>
        </p:nvSpPr>
        <p:spPr bwMode="auto">
          <a:xfrm>
            <a:off x="15033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9408" name="Oval 16"/>
          <p:cNvSpPr>
            <a:spLocks noChangeArrowheads="1"/>
          </p:cNvSpPr>
          <p:nvPr/>
        </p:nvSpPr>
        <p:spPr bwMode="auto">
          <a:xfrm>
            <a:off x="23415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9409" name="Oval 17"/>
          <p:cNvSpPr>
            <a:spLocks noChangeArrowheads="1"/>
          </p:cNvSpPr>
          <p:nvPr/>
        </p:nvSpPr>
        <p:spPr bwMode="auto">
          <a:xfrm>
            <a:off x="3179763" y="1196975"/>
            <a:ext cx="149225" cy="149225"/>
          </a:xfrm>
          <a:prstGeom prst="ellipse">
            <a:avLst/>
          </a:prstGeom>
          <a:gradFill rotWithShape="0">
            <a:gsLst>
              <a:gs pos="0">
                <a:schemeClr val="accent2"/>
              </a:gs>
              <a:gs pos="100000">
                <a:schemeClr val="accent2">
                  <a:gamma/>
                  <a:shade val="60784"/>
                  <a:invGamma/>
                </a:schemeClr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3" name="Rectangle 18"/>
          <p:cNvSpPr>
            <a:spLocks noChangeArrowheads="1"/>
          </p:cNvSpPr>
          <p:nvPr/>
        </p:nvSpPr>
        <p:spPr bwMode="auto">
          <a:xfrm>
            <a:off x="1600200" y="352425"/>
            <a:ext cx="7543800" cy="76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sp>
        <p:nvSpPr>
          <p:cNvPr id="1034" name="Text Box 19"/>
          <p:cNvSpPr txBox="1">
            <a:spLocks noChangeArrowheads="1"/>
          </p:cNvSpPr>
          <p:nvPr/>
        </p:nvSpPr>
        <p:spPr bwMode="auto">
          <a:xfrm>
            <a:off x="6532563" y="19050"/>
            <a:ext cx="2611437" cy="322263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15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《</a:t>
            </a:r>
            <a:r>
              <a:rPr lang="zh-CN" altLang="en-US" sz="15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软件工程</a:t>
            </a:r>
            <a:r>
              <a:rPr lang="en-US" altLang="zh-CN" sz="15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》</a:t>
            </a:r>
            <a:r>
              <a:rPr lang="zh-CN" altLang="en-US" sz="15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第</a:t>
            </a:r>
            <a:r>
              <a:rPr lang="en-US" altLang="zh-CN" sz="15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sz="15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轮</a:t>
            </a:r>
            <a:r>
              <a:rPr lang="en-US" altLang="zh-CN" sz="15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1500" dirty="0"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检查汇报</a:t>
            </a:r>
            <a:endParaRPr lang="zh-CN" altLang="en-US" sz="1500" dirty="0"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楷体" panose="02010609060101010101" pitchFamily="49" charset="-122"/>
          <a:ea typeface="楷体" panose="02010609060101010101" pitchFamily="49" charset="-122"/>
          <a:cs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楷体_GB2312" panose="02010609030101010101" pitchFamily="49" charset="-122"/>
          <a:cs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楷体_GB2312" panose="02010609030101010101" pitchFamily="49" charset="-122"/>
          <a:cs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楷体_GB2312" panose="02010609030101010101" pitchFamily="49" charset="-122"/>
          <a:cs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1"/>
          </a:solidFill>
          <a:latin typeface="Calibri" panose="020F0502020204030204" pitchFamily="34" charset="0"/>
          <a:ea typeface="楷体_GB2312" panose="02010609030101010101" pitchFamily="49" charset="-122"/>
          <a:cs typeface="宋体" panose="02010600030101010101" pitchFamily="2" charset="-122"/>
        </a:defRPr>
      </a:lvl9pPr>
    </p:titleStyle>
    <p:bodyStyle>
      <a:lvl1pPr marL="228600" indent="-227330" algn="l" rtl="0" eaLnBrk="0" fontAlgn="base" hangingPunct="0">
        <a:spcBef>
          <a:spcPct val="35000"/>
        </a:spcBef>
        <a:spcAft>
          <a:spcPct val="15000"/>
        </a:spcAft>
        <a:buClr>
          <a:schemeClr val="accent2"/>
        </a:buClr>
        <a:buFont typeface="Wingdings" panose="05000000000000000000" pitchFamily="2" charset="2"/>
        <a:buChar char="§"/>
        <a:defRPr sz="2000" b="1">
          <a:solidFill>
            <a:srgbClr val="000000"/>
          </a:solidFill>
          <a:latin typeface="+mn-lt"/>
          <a:ea typeface="+mn-ea"/>
          <a:cs typeface="+mn-cs"/>
        </a:defRPr>
      </a:lvl1pPr>
      <a:lvl2pPr marL="457200" indent="-227330" algn="l" rtl="0" eaLnBrk="0" fontAlgn="base" hangingPunct="0">
        <a:spcBef>
          <a:spcPct val="25000"/>
        </a:spcBef>
        <a:spcAft>
          <a:spcPct val="15000"/>
        </a:spcAft>
        <a:buClr>
          <a:schemeClr val="accent2"/>
        </a:buClr>
        <a:buFont typeface="Arial" panose="020B0604020202020204" pitchFamily="34" charset="0"/>
        <a:buChar char="–"/>
        <a:defRPr>
          <a:solidFill>
            <a:srgbClr val="000000"/>
          </a:solidFill>
          <a:latin typeface="+mn-lt"/>
          <a:ea typeface="+mn-ea"/>
        </a:defRPr>
      </a:lvl2pPr>
      <a:lvl3pPr marL="682625" indent="-22415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Char char="•"/>
        <a:defRPr sz="1600">
          <a:solidFill>
            <a:srgbClr val="000000"/>
          </a:solidFill>
          <a:latin typeface="+mn-lt"/>
          <a:ea typeface="+mn-ea"/>
        </a:defRPr>
      </a:lvl3pPr>
      <a:lvl4pPr marL="913130" indent="-22733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–"/>
        <a:defRPr sz="1400">
          <a:solidFill>
            <a:srgbClr val="000000"/>
          </a:solidFill>
          <a:latin typeface="+mn-lt"/>
          <a:ea typeface="+mn-ea"/>
        </a:defRPr>
      </a:lvl4pPr>
      <a:lvl5pPr marL="1143000" indent="-22733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5pPr>
      <a:lvl6pPr marL="1600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6pPr>
      <a:lvl7pPr marL="20574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7pPr>
      <a:lvl8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8pPr>
      <a:lvl9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Font typeface="Arial" panose="020B0604020202020204" pitchFamily="34" charset="0"/>
        <a:buChar char="&gt;"/>
        <a:defRPr sz="12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13.wmf"/><Relationship Id="rId1" Type="http://schemas.openxmlformats.org/officeDocument/2006/relationships/oleObject" Target="../embeddings/oleObject1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lzl-hello/software_project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2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wmf"/><Relationship Id="rId2" Type="http://schemas.openxmlformats.org/officeDocument/2006/relationships/oleObject" Target="../embeddings/oleObject3.bin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3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wmf"/><Relationship Id="rId3" Type="http://schemas.openxmlformats.org/officeDocument/2006/relationships/oleObject" Target="../embeddings/oleObject5.bin"/><Relationship Id="rId2" Type="http://schemas.openxmlformats.org/officeDocument/2006/relationships/image" Target="../media/image22.wmf"/><Relationship Id="rId1" Type="http://schemas.openxmlformats.org/officeDocument/2006/relationships/oleObject" Target="../embeddings/oleObject4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685800" y="1617663"/>
            <a:ext cx="7772400" cy="1506537"/>
          </a:xfrm>
        </p:spPr>
        <p:txBody>
          <a:bodyPr/>
          <a:lstStyle/>
          <a:p>
            <a:pPr eaLnBrk="1" hangingPunct="1"/>
            <a:r>
              <a:rPr lang="zh-CN" altLang="zh-CN" sz="2800" dirty="0"/>
              <a:t>哈工大计算学部</a:t>
            </a:r>
            <a:r>
              <a:rPr lang="en-US" altLang="zh-CN" sz="2800" dirty="0"/>
              <a:t>2024</a:t>
            </a:r>
            <a:r>
              <a:rPr lang="zh-CN" altLang="en-US" sz="2800" dirty="0"/>
              <a:t>年春季学期</a:t>
            </a:r>
            <a:br>
              <a:rPr lang="zh-CN" altLang="en-US" sz="2800" dirty="0"/>
            </a:br>
            <a:r>
              <a:rPr lang="en-US" altLang="zh-CN" sz="2800" dirty="0"/>
              <a:t>《</a:t>
            </a:r>
            <a:r>
              <a:rPr lang="zh-CN" altLang="en-US" sz="2800" dirty="0"/>
              <a:t>软件工程</a:t>
            </a:r>
            <a:r>
              <a:rPr lang="en-US" altLang="zh-CN" sz="2800" dirty="0"/>
              <a:t>》Project</a:t>
            </a:r>
            <a:br>
              <a:rPr lang="en-US" altLang="zh-CN" sz="2800" dirty="0"/>
            </a:br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</a:t>
            </a:r>
            <a:r>
              <a:rPr lang="en-US" altLang="zh-CN" dirty="0"/>
              <a:t> </a:t>
            </a:r>
            <a:r>
              <a:rPr lang="zh-CN" altLang="en-US" dirty="0"/>
              <a:t>检查汇报</a:t>
            </a:r>
            <a:endParaRPr lang="zh-CN" altLang="en-US" dirty="0"/>
          </a:p>
        </p:txBody>
      </p:sp>
      <p:sp>
        <p:nvSpPr>
          <p:cNvPr id="7171" name="Rectangle 19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183063"/>
            <a:ext cx="6400800" cy="1138773"/>
          </a:xfrm>
        </p:spPr>
        <p:txBody>
          <a:bodyPr/>
          <a:lstStyle/>
          <a:p>
            <a:pPr eaLnBrk="1" hangingPunct="1"/>
            <a:r>
              <a:rPr lang="zh-CN" altLang="en-US" noProof="1"/>
              <a:t>小组成员：</a:t>
            </a:r>
            <a:r>
              <a:rPr lang="zh-CN" altLang="zh-CN" noProof="1"/>
              <a:t>__</a:t>
            </a:r>
            <a:r>
              <a:rPr lang="zh-CN" altLang="en-US" noProof="1"/>
              <a:t>李卓凌</a:t>
            </a:r>
            <a:r>
              <a:rPr lang="zh-CN" altLang="zh-CN" noProof="1"/>
              <a:t>__</a:t>
            </a:r>
            <a:r>
              <a:rPr lang="zh-CN" altLang="en-US" noProof="1"/>
              <a:t>、</a:t>
            </a:r>
            <a:r>
              <a:rPr lang="zh-CN" altLang="zh-CN" noProof="1"/>
              <a:t>__</a:t>
            </a:r>
            <a:r>
              <a:rPr lang="zh-CN" altLang="en-US" noProof="1"/>
              <a:t>王培远</a:t>
            </a:r>
            <a:r>
              <a:rPr lang="zh-CN" altLang="zh-CN" noProof="1"/>
              <a:t>__</a:t>
            </a:r>
            <a:r>
              <a:rPr lang="zh-CN" altLang="en-US" noProof="1"/>
              <a:t>、</a:t>
            </a:r>
            <a:r>
              <a:rPr lang="zh-CN" altLang="zh-CN" noProof="1"/>
              <a:t>__</a:t>
            </a:r>
            <a:r>
              <a:rPr lang="zh-CN" altLang="en-US" noProof="1"/>
              <a:t>陈鹏轩</a:t>
            </a:r>
            <a:r>
              <a:rPr lang="zh-CN" altLang="zh-CN" noProof="1"/>
              <a:t>__</a:t>
            </a:r>
            <a:endParaRPr lang="zh-CN" altLang="zh-CN" noProof="1"/>
          </a:p>
          <a:p>
            <a:pPr eaLnBrk="1" hangingPunct="1"/>
            <a:endParaRPr lang="zh-CN" altLang="zh-CN" noProof="1"/>
          </a:p>
          <a:p>
            <a:pPr eaLnBrk="1" hangingPunct="1"/>
            <a:fld id="{C89F43D9-17A5-4FEF-9BCE-A1EBF701B548}" type="datetime2">
              <a:rPr lang="zh-CN" altLang="en-US" noProof="1" smtClean="0"/>
            </a:fld>
            <a:endParaRPr lang="zh-CN" altLang="en-US" noProof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体系结构设计</a:t>
            </a:r>
            <a:endParaRPr lang="zh-CN" altLang="en-US" dirty="0"/>
          </a:p>
        </p:txBody>
      </p:sp>
      <p:pic>
        <p:nvPicPr>
          <p:cNvPr id="2" name="图片 1" descr="pro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8085" y="1557020"/>
            <a:ext cx="6337935" cy="48158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类设计</a:t>
            </a:r>
            <a:endParaRPr lang="zh-CN" alt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结合</a:t>
            </a:r>
            <a:r>
              <a:rPr lang="en-US" altLang="zh-CN" dirty="0"/>
              <a:t>Lab4</a:t>
            </a:r>
            <a:r>
              <a:rPr lang="zh-CN" altLang="en-US" dirty="0"/>
              <a:t>，绘制分析类图和领域类图、时序图等内容。注：只需要将</a:t>
            </a:r>
            <a:r>
              <a:rPr lang="en-US" altLang="zh-CN" dirty="0"/>
              <a:t>Lab4</a:t>
            </a:r>
            <a:r>
              <a:rPr lang="zh-CN" altLang="en-US" dirty="0"/>
              <a:t>中的成果放入即可，无需绘制</a:t>
            </a:r>
            <a:r>
              <a:rPr lang="zh-CN" altLang="en-US"/>
              <a:t>新的模型。</a:t>
            </a:r>
            <a:endParaRPr lang="zh-CN" altLang="en-US"/>
          </a:p>
          <a:p>
            <a:pPr eaLnBrk="1" hangingPunct="1"/>
            <a:r>
              <a:rPr lang="zh-CN" altLang="zh-CN" dirty="0"/>
              <a:t>分析类</a:t>
            </a:r>
            <a:r>
              <a:rPr lang="zh-CN" altLang="zh-CN" dirty="0"/>
              <a:t>图：</a:t>
            </a:r>
            <a:endParaRPr lang="zh-CN" altLang="zh-CN" dirty="0"/>
          </a:p>
        </p:txBody>
      </p:sp>
      <p:pic>
        <p:nvPicPr>
          <p:cNvPr id="2" name="图片 -2147482587" descr="分析类图"/>
          <p:cNvPicPr>
            <a:picLocks noChangeAspect="1"/>
          </p:cNvPicPr>
          <p:nvPr/>
        </p:nvPicPr>
        <p:blipFill>
          <a:blip r:embed="rId1"/>
          <a:srcRect l="20453" t="28902"/>
          <a:stretch>
            <a:fillRect/>
          </a:stretch>
        </p:blipFill>
        <p:spPr>
          <a:xfrm>
            <a:off x="2988310" y="2780665"/>
            <a:ext cx="3517265" cy="29133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类设计</a:t>
            </a:r>
            <a:endParaRPr lang="zh-CN" alt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结合</a:t>
            </a:r>
            <a:r>
              <a:rPr lang="en-US" altLang="zh-CN" dirty="0"/>
              <a:t>Lab4</a:t>
            </a:r>
            <a:r>
              <a:rPr lang="zh-CN" altLang="en-US" dirty="0"/>
              <a:t>，绘制分析类图和领域类图、时序图等内容。注：只需要将</a:t>
            </a:r>
            <a:r>
              <a:rPr lang="en-US" altLang="zh-CN" dirty="0"/>
              <a:t>Lab4</a:t>
            </a:r>
            <a:r>
              <a:rPr lang="zh-CN" altLang="en-US" dirty="0"/>
              <a:t>中的成果放入即可，无需绘制</a:t>
            </a:r>
            <a:r>
              <a:rPr lang="zh-CN" altLang="en-US"/>
              <a:t>新的模型。</a:t>
            </a:r>
            <a:endParaRPr lang="zh-CN" altLang="en-US"/>
          </a:p>
          <a:p>
            <a:pPr eaLnBrk="1" hangingPunct="1"/>
            <a:r>
              <a:rPr lang="zh-CN" altLang="zh-CN" dirty="0"/>
              <a:t>领域类</a:t>
            </a:r>
            <a:r>
              <a:rPr lang="zh-CN" altLang="zh-CN" dirty="0"/>
              <a:t>图：</a:t>
            </a:r>
            <a:endParaRPr lang="zh-CN" altLang="zh-CN" dirty="0"/>
          </a:p>
        </p:txBody>
      </p:sp>
      <p:pic>
        <p:nvPicPr>
          <p:cNvPr id="2" name="图片 -2147482586" descr="领域类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0110" y="2708910"/>
            <a:ext cx="4443730" cy="31603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类设计</a:t>
            </a:r>
            <a:endParaRPr lang="zh-CN" alt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结合</a:t>
            </a:r>
            <a:r>
              <a:rPr lang="en-US" altLang="zh-CN" dirty="0"/>
              <a:t>Lab4</a:t>
            </a:r>
            <a:r>
              <a:rPr lang="zh-CN" altLang="en-US" dirty="0"/>
              <a:t>，绘制分析类图和领域类图、时序图等内容。注：只需要将</a:t>
            </a:r>
            <a:r>
              <a:rPr lang="en-US" altLang="zh-CN" dirty="0"/>
              <a:t>Lab4</a:t>
            </a:r>
            <a:r>
              <a:rPr lang="zh-CN" altLang="en-US" dirty="0"/>
              <a:t>中的成果放入即可，无需绘制</a:t>
            </a:r>
            <a:r>
              <a:rPr lang="zh-CN" altLang="en-US"/>
              <a:t>新的模型。</a:t>
            </a:r>
            <a:endParaRPr lang="zh-CN" altLang="en-US"/>
          </a:p>
          <a:p>
            <a:pPr eaLnBrk="1" hangingPunct="1"/>
            <a:r>
              <a:rPr lang="zh-CN" altLang="zh-CN" dirty="0"/>
              <a:t>时序类图</a:t>
            </a:r>
            <a:r>
              <a:rPr lang="en-US" altLang="zh-CN" dirty="0"/>
              <a:t> -- </a:t>
            </a:r>
            <a:r>
              <a:rPr lang="zh-CN" altLang="en-US" dirty="0"/>
              <a:t>用户</a:t>
            </a:r>
            <a:r>
              <a:rPr lang="zh-CN" altLang="en-US" dirty="0"/>
              <a:t>信息操作</a:t>
            </a:r>
            <a:r>
              <a:rPr lang="zh-CN" altLang="zh-CN" dirty="0"/>
              <a:t>：</a:t>
            </a:r>
            <a:endParaRPr lang="zh-CN" altLang="zh-CN" dirty="0"/>
          </a:p>
        </p:txBody>
      </p:sp>
      <p:pic>
        <p:nvPicPr>
          <p:cNvPr id="2" name="图片 -2147482584" descr="用户注册登录的时序模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9885" y="2924810"/>
            <a:ext cx="6082030" cy="32010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类设计</a:t>
            </a:r>
            <a:endParaRPr lang="zh-CN" alt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结合</a:t>
            </a:r>
            <a:r>
              <a:rPr lang="en-US" altLang="zh-CN" dirty="0"/>
              <a:t>Lab4</a:t>
            </a:r>
            <a:r>
              <a:rPr lang="zh-CN" altLang="en-US" dirty="0"/>
              <a:t>，绘制分析类图和领域类图、时序图等内容。注：只需要将</a:t>
            </a:r>
            <a:r>
              <a:rPr lang="en-US" altLang="zh-CN" dirty="0"/>
              <a:t>Lab4</a:t>
            </a:r>
            <a:r>
              <a:rPr lang="zh-CN" altLang="en-US" dirty="0"/>
              <a:t>中的成果放入即可，无需绘制</a:t>
            </a:r>
            <a:r>
              <a:rPr lang="zh-CN" altLang="en-US"/>
              <a:t>新的模型。</a:t>
            </a:r>
            <a:endParaRPr lang="zh-CN" altLang="en-US"/>
          </a:p>
          <a:p>
            <a:pPr eaLnBrk="1" hangingPunct="1"/>
            <a:r>
              <a:rPr lang="zh-CN" altLang="zh-CN" dirty="0"/>
              <a:t>时序类图</a:t>
            </a:r>
            <a:r>
              <a:rPr lang="en-US" altLang="zh-CN" dirty="0"/>
              <a:t> -- </a:t>
            </a:r>
            <a:r>
              <a:rPr lang="zh-CN" altLang="en-US" dirty="0"/>
              <a:t>智能相册管理</a:t>
            </a:r>
            <a:r>
              <a:rPr lang="zh-CN" altLang="zh-CN" dirty="0"/>
              <a:t>：</a:t>
            </a:r>
            <a:endParaRPr lang="zh-CN" altLang="zh-CN" dirty="0"/>
          </a:p>
        </p:txBody>
      </p:sp>
      <p:pic>
        <p:nvPicPr>
          <p:cNvPr id="3" name="图片 2" descr="智能相册管理的时序模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930" y="2780665"/>
            <a:ext cx="5541010" cy="37211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类设计</a:t>
            </a:r>
            <a:endParaRPr lang="zh-CN" alt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结合</a:t>
            </a:r>
            <a:r>
              <a:rPr lang="en-US" altLang="zh-CN" dirty="0"/>
              <a:t>Lab4</a:t>
            </a:r>
            <a:r>
              <a:rPr lang="zh-CN" altLang="en-US" dirty="0"/>
              <a:t>，绘制分析类图和领域类图、时序图等内容。注：只需要将</a:t>
            </a:r>
            <a:r>
              <a:rPr lang="en-US" altLang="zh-CN" dirty="0"/>
              <a:t>Lab4</a:t>
            </a:r>
            <a:r>
              <a:rPr lang="zh-CN" altLang="en-US" dirty="0"/>
              <a:t>中的成果放入即可，无需绘制</a:t>
            </a:r>
            <a:r>
              <a:rPr lang="zh-CN" altLang="en-US"/>
              <a:t>新的模型。</a:t>
            </a:r>
            <a:endParaRPr lang="zh-CN" altLang="en-US"/>
          </a:p>
          <a:p>
            <a:pPr eaLnBrk="1" hangingPunct="1"/>
            <a:r>
              <a:rPr lang="zh-CN" altLang="zh-CN" dirty="0"/>
              <a:t>时序类图</a:t>
            </a:r>
            <a:r>
              <a:rPr lang="en-US" altLang="zh-CN" dirty="0"/>
              <a:t> -- </a:t>
            </a:r>
            <a:r>
              <a:rPr lang="zh-CN" altLang="en-US" dirty="0"/>
              <a:t>公开照片交流</a:t>
            </a:r>
            <a:r>
              <a:rPr lang="zh-CN" altLang="zh-CN" dirty="0"/>
              <a:t>：</a:t>
            </a:r>
            <a:endParaRPr lang="zh-CN" altLang="zh-CN" dirty="0"/>
          </a:p>
        </p:txBody>
      </p:sp>
      <p:pic>
        <p:nvPicPr>
          <p:cNvPr id="2" name="图片 -2147482581" descr="访问公开照片的时序模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785" y="2708910"/>
            <a:ext cx="5681980" cy="37204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  <a:endParaRPr lang="zh-CN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前端界面优化：</a:t>
            </a:r>
            <a:endParaRPr lang="zh-CN" altLang="en-US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增加了页面背景，色彩</a:t>
            </a:r>
            <a:r>
              <a:rPr lang="zh-CN" altLang="en-US" dirty="0"/>
              <a:t>渐变，使用更整齐的页面布局</a:t>
            </a:r>
            <a:endParaRPr lang="en-US" altLang="zh-CN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zh-CN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576" y="2349009"/>
            <a:ext cx="3447706" cy="17665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8307" y="2349009"/>
            <a:ext cx="3510117" cy="17929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551349"/>
            <a:ext cx="3510118" cy="179865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8307" y="4551348"/>
            <a:ext cx="3479999" cy="179865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867361" y="4114171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登录页面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6108328" y="6412984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展示页面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1867361" y="646563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导航页面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052503" y="416179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注册页面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  <a:endParaRPr lang="zh-CN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功能优化：</a:t>
            </a:r>
            <a:endParaRPr lang="zh-CN" altLang="en-US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1. </a:t>
            </a:r>
            <a:r>
              <a:rPr lang="zh-CN" altLang="en-US" dirty="0"/>
              <a:t>更多样的</a:t>
            </a:r>
            <a:r>
              <a:rPr lang="zh-CN" altLang="en-US" dirty="0"/>
              <a:t>上传方式</a:t>
            </a:r>
            <a:endParaRPr lang="zh-CN" altLang="en-US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1600" b="0" dirty="0"/>
              <a:t>除了本地路径外，用户还可以使用互联网</a:t>
            </a:r>
            <a:r>
              <a:rPr lang="zh-CN" altLang="en-US" sz="1600" b="0" dirty="0"/>
              <a:t>照片的</a:t>
            </a:r>
            <a:r>
              <a:rPr lang="en-US" altLang="zh-CN" sz="1600" b="0" dirty="0"/>
              <a:t>url</a:t>
            </a:r>
            <a:r>
              <a:rPr lang="zh-CN" altLang="en-US" sz="1600" b="0" dirty="0"/>
              <a:t>进行</a:t>
            </a:r>
            <a:r>
              <a:rPr lang="zh-CN" altLang="en-US" sz="1600" b="0" dirty="0"/>
              <a:t>上传</a:t>
            </a:r>
            <a:endParaRPr lang="zh-CN" altLang="en-US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1600" b="0" dirty="0"/>
              <a:t>支持包含动图在内</a:t>
            </a:r>
            <a:r>
              <a:rPr lang="zh-CN" altLang="en-US" sz="1600" b="0" dirty="0"/>
              <a:t>的多种格式（</a:t>
            </a:r>
            <a:r>
              <a:rPr lang="en-US" altLang="zh-CN" sz="1600" b="0" dirty="0"/>
              <a:t>jpg/img/bpf</a:t>
            </a:r>
            <a:r>
              <a:rPr lang="zh-CN" altLang="en-US" sz="1600" b="0" dirty="0"/>
              <a:t>等）</a:t>
            </a:r>
            <a:endParaRPr lang="zh-CN" altLang="en-US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</p:txBody>
      </p:sp>
      <p:graphicFrame>
        <p:nvGraphicFramePr>
          <p:cNvPr id="14" name="对象 13"/>
          <p:cNvGraphicFramePr/>
          <p:nvPr/>
        </p:nvGraphicFramePr>
        <p:xfrm>
          <a:off x="467995" y="3357245"/>
          <a:ext cx="5246370" cy="1494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" name="" r:id="rId1" imgW="7078980" imgH="2080260" progId="Paint.Picture">
                  <p:embed/>
                </p:oleObj>
              </mc:Choice>
              <mc:Fallback>
                <p:oleObj name="" r:id="rId1" imgW="7078980" imgH="2080260" progId="Paint.Picture">
                  <p:embed/>
                  <p:pic>
                    <p:nvPicPr>
                      <p:cNvPr id="0" name="图片 1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7995" y="3357245"/>
                        <a:ext cx="5246370" cy="14941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/>
          <p:nvPr/>
        </p:nvGraphicFramePr>
        <p:xfrm>
          <a:off x="1908175" y="5229225"/>
          <a:ext cx="6027420" cy="995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3" imgW="7071360" imgH="1120140" progId="Paint.Picture">
                  <p:embed/>
                </p:oleObj>
              </mc:Choice>
              <mc:Fallback>
                <p:oleObj name="" r:id="rId3" imgW="7071360" imgH="1120140" progId="Paint.Picture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08175" y="5229225"/>
                        <a:ext cx="6027420" cy="9950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4570" y="3357245"/>
            <a:ext cx="2906395" cy="150050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  <a:endParaRPr lang="zh-CN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功能优化：</a:t>
            </a:r>
            <a:endParaRPr lang="zh-CN" altLang="en-US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2. </a:t>
            </a:r>
            <a:r>
              <a:rPr lang="zh-CN" altLang="en-US" dirty="0"/>
              <a:t>权限管理与公开照片</a:t>
            </a:r>
            <a:r>
              <a:rPr lang="zh-CN" altLang="en-US" dirty="0"/>
              <a:t>交流区</a:t>
            </a:r>
            <a:endParaRPr lang="zh-CN" altLang="en-US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1600" b="0" dirty="0">
                <a:sym typeface="+mn-ea"/>
              </a:rPr>
              <a:t>用户可以设置已上传照片的权限，允许所有使用者可以在共享页面查看</a:t>
            </a:r>
            <a:r>
              <a:rPr lang="zh-CN" altLang="en-US" sz="1600" b="0" dirty="0">
                <a:sym typeface="+mn-ea"/>
              </a:rPr>
              <a:t>开放内容：</a:t>
            </a:r>
            <a:endParaRPr lang="en-US" altLang="zh-CN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05" y="3068955"/>
            <a:ext cx="3927475" cy="20186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245" y="3068955"/>
            <a:ext cx="3831590" cy="19735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  <a:endParaRPr lang="zh-CN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功能优化：</a:t>
            </a:r>
            <a:endParaRPr lang="zh-CN" altLang="en-US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3. </a:t>
            </a:r>
            <a:r>
              <a:rPr lang="zh-CN" altLang="en-US" dirty="0"/>
              <a:t>智能相册</a:t>
            </a:r>
            <a:r>
              <a:rPr lang="zh-CN" altLang="en-US" dirty="0"/>
              <a:t>管理</a:t>
            </a:r>
            <a:endParaRPr lang="zh-CN" altLang="en-US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1600" b="0" dirty="0">
                <a:sym typeface="+mn-ea"/>
              </a:rPr>
              <a:t>根据照片的类别自动划分相册，使用者可以分门别类找到需要的信息</a:t>
            </a:r>
            <a:endParaRPr lang="en-US" altLang="zh-CN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8175" y="3141345"/>
            <a:ext cx="5208905" cy="268732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选题与分组</a:t>
            </a:r>
            <a:endParaRPr lang="zh-CN" altLang="en-US"/>
          </a:p>
        </p:txBody>
      </p:sp>
      <p:graphicFrame>
        <p:nvGraphicFramePr>
          <p:cNvPr id="138295" name="Group 55"/>
          <p:cNvGraphicFramePr>
            <a:graphicFrameLocks noGrp="1"/>
          </p:cNvGraphicFramePr>
          <p:nvPr/>
        </p:nvGraphicFramePr>
        <p:xfrm>
          <a:off x="468313" y="1412875"/>
          <a:ext cx="8135937" cy="4716464"/>
        </p:xfrm>
        <a:graphic>
          <a:graphicData uri="http://schemas.openxmlformats.org/drawingml/2006/table">
            <a:tbl>
              <a:tblPr/>
              <a:tblGrid>
                <a:gridCol w="1498600"/>
                <a:gridCol w="1812925"/>
                <a:gridCol w="2916237"/>
                <a:gridCol w="1908175"/>
              </a:tblGrid>
              <a:tr h="593733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题    目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照片管理系统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</a:tr>
              <a:tr h="593733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班    号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2103201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</a:tr>
              <a:tr h="452444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姓名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学号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联系方式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组长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组员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33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李卓凌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2021111000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15333549310</a:t>
                      </a:r>
                      <a:endParaRPr kumimoji="0" lang="zh-CN" alt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组长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2146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王培远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2021112104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15846773903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组员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3733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陈鹏轩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2021112112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13945395182</a:t>
                      </a:r>
                      <a:endParaRPr kumimoji="0" lang="en-US" altLang="zh-CN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组员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03209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项目</a:t>
                      </a:r>
                      <a:r>
                        <a:rPr kumimoji="0" lang="en-US" altLang="zh-CN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地址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hlinkClick r:id="rId1"/>
                        </a:rPr>
                        <a:t>https://github.com/lzl-hello/software_project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</a:tr>
              <a:tr h="593733">
                <a:tc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指导教师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Wingdings" panose="05000000000000000000" pitchFamily="2" charset="2"/>
                        <a:defRPr b="1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1pPr>
                      <a:lvl2pPr marL="230505">
                        <a:spcBef>
                          <a:spcPct val="2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6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marL="459105">
                        <a:spcBef>
                          <a:spcPct val="20000"/>
                        </a:spcBef>
                        <a:buClr>
                          <a:schemeClr val="accent2"/>
                        </a:buClr>
                        <a:defRPr sz="14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marL="68453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marL="914400">
                        <a:spcBef>
                          <a:spcPct val="20000"/>
                        </a:spcBef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marL="1371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marL="18288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marL="22860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marL="27432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Font typeface="Arial" panose="020B0604020202020204" pitchFamily="34" charset="0"/>
                        <a:defRPr sz="1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35000"/>
                        </a:spcBef>
                        <a:spcAft>
                          <a:spcPct val="15000"/>
                        </a:spcAft>
                        <a:buClr>
                          <a:schemeClr val="accent2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zh-CN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</a:rPr>
                        <a:t>徐汉川</a:t>
                      </a:r>
                      <a:endParaRPr kumimoji="0" lang="zh-CN" altLang="zh-CN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46801" marB="46801" anchor="ctr" anchorCtr="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  <a:endParaRPr lang="zh-CN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功能优化：</a:t>
            </a:r>
            <a:endParaRPr lang="zh-CN" altLang="en-US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4. </a:t>
            </a:r>
            <a:r>
              <a:rPr lang="zh-CN" altLang="en-US" dirty="0"/>
              <a:t>照片总览</a:t>
            </a:r>
            <a:r>
              <a:rPr lang="zh-CN" altLang="en-US" dirty="0"/>
              <a:t>大屏展示</a:t>
            </a:r>
            <a:endParaRPr lang="zh-CN" altLang="en-US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1600" b="0" dirty="0">
                <a:sym typeface="+mn-ea"/>
              </a:rPr>
              <a:t>根据用户的使用情况生成个人信息总览，添加后台统计</a:t>
            </a:r>
            <a:r>
              <a:rPr lang="zh-CN" altLang="en-US" sz="1600" b="0" dirty="0">
                <a:sym typeface="+mn-ea"/>
              </a:rPr>
              <a:t>的大屏展示页面</a:t>
            </a:r>
            <a:endParaRPr lang="en-US" altLang="zh-CN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8175" y="3284855"/>
            <a:ext cx="5161915" cy="267144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  <a:endParaRPr lang="zh-CN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功能优化：</a:t>
            </a:r>
            <a:endParaRPr lang="zh-CN" altLang="en-US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zh-CN" dirty="0"/>
              <a:t>5. </a:t>
            </a:r>
            <a:r>
              <a:rPr lang="zh-CN" altLang="en-US" dirty="0"/>
              <a:t>更高效的</a:t>
            </a:r>
            <a:r>
              <a:rPr lang="zh-CN" altLang="en-US" dirty="0"/>
              <a:t>交互设计</a:t>
            </a:r>
            <a:endParaRPr lang="zh-CN" altLang="en-US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1600" b="0" dirty="0"/>
              <a:t>增加了根据照片上传时间或名称进行排序的功能</a:t>
            </a:r>
            <a:endParaRPr lang="zh-CN" altLang="en-US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1600" b="0" dirty="0"/>
              <a:t>增加了公共照片点赞交流的功能</a:t>
            </a:r>
            <a:endParaRPr lang="en-US" altLang="zh-CN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3429000"/>
            <a:ext cx="5249545" cy="2226945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251460" y="3140695"/>
            <a:ext cx="200025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4572074" y="3140695"/>
            <a:ext cx="215826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对象 1"/>
          <p:cNvGraphicFramePr/>
          <p:nvPr/>
        </p:nvGraphicFramePr>
        <p:xfrm>
          <a:off x="4932045" y="3429635"/>
          <a:ext cx="4257675" cy="2356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9549130" imgH="6804660" progId="Paint.Picture">
                  <p:embed/>
                </p:oleObj>
              </mc:Choice>
              <mc:Fallback>
                <p:oleObj name="" r:id="rId2" imgW="9549130" imgH="6804660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932045" y="3429635"/>
                        <a:ext cx="4257675" cy="2356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直接箭头连接符 2"/>
          <p:cNvCxnSpPr/>
          <p:nvPr/>
        </p:nvCxnSpPr>
        <p:spPr>
          <a:xfrm>
            <a:off x="8404225" y="3789030"/>
            <a:ext cx="200025" cy="2880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轮成果</a:t>
            </a:r>
            <a:endParaRPr lang="zh-CN" altLang="en-US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dirty="0"/>
              <a:t>安全优化：</a:t>
            </a:r>
            <a:endParaRPr lang="zh-CN" altLang="en-US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1600" b="0" dirty="0"/>
              <a:t>添加个人信息修改</a:t>
            </a:r>
            <a:r>
              <a:rPr lang="zh-CN" altLang="en-US" sz="1600" b="0" dirty="0"/>
              <a:t>页面</a:t>
            </a:r>
            <a:endParaRPr lang="zh-CN" altLang="en-US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zh-CN" altLang="en-US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zh-CN" altLang="en-US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1600" b="0" dirty="0"/>
              <a:t>使用哈希加密的密码存储</a:t>
            </a:r>
            <a:endParaRPr lang="zh-CN" altLang="en-US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zh-CN" altLang="en-US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zh-CN" altLang="en-US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zh-CN" altLang="en-US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zh-CN" altLang="en-US" sz="1600" b="0" dirty="0"/>
              <a:t>使用localStorage阻止未登录的非法访问</a:t>
            </a:r>
            <a:endParaRPr lang="zh-CN" altLang="en-US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  <a:p>
            <a:pPr marL="0" indent="0" eaLnBrk="1" hangingPunct="1">
              <a:buFont typeface="Wingdings" panose="05000000000000000000" pitchFamily="2" charset="2"/>
              <a:buNone/>
            </a:pPr>
            <a:endParaRPr lang="en-US" altLang="zh-CN" sz="1600" b="0" dirty="0"/>
          </a:p>
        </p:txBody>
      </p:sp>
      <p:graphicFrame>
        <p:nvGraphicFramePr>
          <p:cNvPr id="5" name="对象 4"/>
          <p:cNvGraphicFramePr/>
          <p:nvPr/>
        </p:nvGraphicFramePr>
        <p:xfrm>
          <a:off x="2339975" y="5085080"/>
          <a:ext cx="4834255" cy="1408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5692140" imgH="1790700" progId="Paint.Picture">
                  <p:embed/>
                </p:oleObj>
              </mc:Choice>
              <mc:Fallback>
                <p:oleObj name="" r:id="rId1" imgW="5692140" imgH="17907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39975" y="5085080"/>
                        <a:ext cx="4834255" cy="1408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/>
          <p:nvPr/>
        </p:nvGraphicFramePr>
        <p:xfrm>
          <a:off x="1403350" y="3500755"/>
          <a:ext cx="7244715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" r:id="rId3" imgW="7239000" imgH="777240" progId="Paint.Picture">
                  <p:embed/>
                </p:oleObj>
              </mc:Choice>
              <mc:Fallback>
                <p:oleObj name="" r:id="rId3" imgW="7239000" imgH="777240" progId="Paint.Picture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03350" y="3500755"/>
                        <a:ext cx="7244715" cy="777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6895" y="1628775"/>
            <a:ext cx="2950210" cy="15043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ym typeface="+mn-ea"/>
              </a:rPr>
              <a:t>OO</a:t>
            </a:r>
            <a:r>
              <a:rPr lang="zh-CN" altLang="en-US">
                <a:sym typeface="+mn-ea"/>
              </a:rPr>
              <a:t>分析</a:t>
            </a:r>
            <a:r>
              <a:rPr lang="en-US" altLang="zh-CN" dirty="0"/>
              <a:t>	</a:t>
            </a:r>
            <a:endParaRPr lang="en-US" altLang="zh-CN" dirty="0"/>
          </a:p>
        </p:txBody>
      </p:sp>
      <p:sp>
        <p:nvSpPr>
          <p:cNvPr id="16387" name="Rectangle 3"/>
          <p:cNvSpPr>
            <a:spLocks noGrp="1"/>
          </p:cNvSpPr>
          <p:nvPr>
            <p:ph idx="1"/>
          </p:nvPr>
        </p:nvSpPr>
        <p:spPr>
          <a:xfrm>
            <a:off x="395605" y="1484630"/>
            <a:ext cx="3952875" cy="5113020"/>
          </a:xfrm>
        </p:spPr>
        <p:txBody>
          <a:bodyPr/>
          <a:lstStyle/>
          <a:p>
            <a:pPr indent="-228600" eaLnBrk="1" hangingPunct="1">
              <a:defRPr/>
            </a:pPr>
            <a:r>
              <a:rPr lang="zh-CN" altLang="en-US" noProof="1"/>
              <a:t>需求分析</a:t>
            </a:r>
            <a:endParaRPr lang="en-US" altLang="zh-CN" noProof="1"/>
          </a:p>
          <a:p>
            <a:pPr marL="342900" indent="-342900" eaLnBrk="1" hangingPunct="1">
              <a:buFont typeface="Wingdings" panose="05000000000000000000" charset="0"/>
              <a:buChar char="Ø"/>
              <a:defRPr/>
            </a:pPr>
            <a:r>
              <a:rPr lang="zh-CN" altLang="en-US" noProof="1"/>
              <a:t>功能需求</a:t>
            </a:r>
            <a:endParaRPr lang="zh-CN" altLang="en-US" noProof="1"/>
          </a:p>
          <a:p>
            <a:pPr marL="0" indent="457200" eaLnBrk="1" hangingPunct="1">
              <a:buFont typeface="Wingdings" panose="05000000000000000000" charset="0"/>
              <a:buNone/>
              <a:defRPr/>
            </a:pPr>
            <a:r>
              <a:rPr lang="zh-CN" altLang="en-US" noProof="1"/>
              <a:t>用户管理：</a:t>
            </a:r>
            <a:endParaRPr lang="zh-CN" altLang="en-US" noProof="1"/>
          </a:p>
          <a:p>
            <a:pPr marL="457200" lvl="1" indent="457200" eaLnBrk="1" hangingPunct="1">
              <a:buFont typeface="Wingdings" panose="05000000000000000000" charset="0"/>
              <a:buNone/>
              <a:defRPr/>
            </a:pPr>
            <a:r>
              <a:rPr lang="zh-CN" altLang="en-US" noProof="1"/>
              <a:t>用户注册、登录、登出</a:t>
            </a:r>
            <a:endParaRPr lang="zh-CN" altLang="en-US" noProof="1"/>
          </a:p>
          <a:p>
            <a:pPr marL="457200" lvl="1" indent="457200" algn="l" eaLnBrk="1" hangingPunct="1">
              <a:buSzTx/>
              <a:buFont typeface="Wingdings" panose="05000000000000000000" charset="0"/>
              <a:buNone/>
              <a:defRPr/>
            </a:pPr>
            <a:r>
              <a:rPr lang="zh-CN" altLang="en-US" noProof="1"/>
              <a:t>用户信息修改</a:t>
            </a:r>
            <a:endParaRPr lang="zh-CN" altLang="en-US" noProof="1"/>
          </a:p>
          <a:p>
            <a:pPr marL="457200" lvl="1" indent="457200" algn="l" eaLnBrk="1" hangingPunct="1">
              <a:buSzTx/>
              <a:buFont typeface="Wingdings" panose="05000000000000000000" charset="0"/>
              <a:buNone/>
              <a:defRPr/>
            </a:pPr>
            <a:r>
              <a:rPr lang="zh-CN" altLang="en-US" noProof="1"/>
              <a:t>用户权限管理</a:t>
            </a:r>
            <a:endParaRPr lang="zh-CN" altLang="en-US" sz="2000" b="1" noProof="1">
              <a:solidFill>
                <a:srgbClr val="000000"/>
              </a:solidFill>
              <a:cs typeface="+mn-cs"/>
            </a:endParaRPr>
          </a:p>
          <a:p>
            <a:pPr marL="0" lvl="0" indent="457200" algn="l" eaLnBrk="1" hangingPunct="1">
              <a:buSzTx/>
              <a:buFont typeface="Wingdings" panose="05000000000000000000" charset="0"/>
              <a:buNone/>
              <a:defRPr/>
            </a:pPr>
            <a:r>
              <a:rPr lang="zh-CN" altLang="en-US" b="1" noProof="1">
                <a:solidFill>
                  <a:srgbClr val="000000"/>
                </a:solidFill>
                <a:cs typeface="+mn-cs"/>
              </a:rPr>
              <a:t>照片管理：</a:t>
            </a:r>
            <a:endParaRPr lang="zh-CN" altLang="en-US" noProof="1"/>
          </a:p>
          <a:p>
            <a:pPr marL="457200" lvl="1" indent="457200" algn="l" eaLnBrk="1" hangingPunct="1">
              <a:buSzTx/>
              <a:buFont typeface="Wingdings" panose="05000000000000000000" charset="0"/>
              <a:buNone/>
              <a:defRPr/>
            </a:pPr>
            <a:r>
              <a:rPr lang="zh-CN" altLang="en-US" noProof="1"/>
              <a:t>照片上传、信息修改、删除</a:t>
            </a:r>
            <a:endParaRPr lang="zh-CN" altLang="en-US" noProof="1"/>
          </a:p>
          <a:p>
            <a:pPr marL="457200" lvl="1" indent="457200" algn="l" eaLnBrk="1" hangingPunct="1">
              <a:buSzTx/>
              <a:buFont typeface="Wingdings" panose="05000000000000000000" charset="0"/>
              <a:buNone/>
              <a:defRPr/>
            </a:pPr>
            <a:r>
              <a:rPr lang="zh-CN" altLang="en-US" noProof="1"/>
              <a:t>照片的查看与浏览</a:t>
            </a:r>
            <a:endParaRPr lang="zh-CN" altLang="en-US" noProof="1"/>
          </a:p>
          <a:p>
            <a:pPr marL="457200" lvl="1" indent="457200" algn="l" eaLnBrk="1" hangingPunct="1">
              <a:buSzTx/>
              <a:buFont typeface="Wingdings" panose="05000000000000000000" charset="0"/>
              <a:buNone/>
              <a:defRPr/>
            </a:pPr>
            <a:r>
              <a:rPr lang="zh-CN" altLang="en-US" noProof="1"/>
              <a:t>照片的分类与标签管理</a:t>
            </a:r>
            <a:endParaRPr lang="zh-CN" altLang="en-US" noProof="1"/>
          </a:p>
          <a:p>
            <a:pPr marL="457200" lvl="1" indent="457200" algn="l" eaLnBrk="1" hangingPunct="1">
              <a:buSzTx/>
              <a:buFont typeface="Wingdings" panose="05000000000000000000" charset="0"/>
              <a:buNone/>
              <a:defRPr/>
            </a:pPr>
            <a:r>
              <a:rPr lang="zh-CN" altLang="en-US" noProof="1"/>
              <a:t>照片的搜索</a:t>
            </a:r>
            <a:endParaRPr lang="zh-CN" altLang="en-US" noProof="1"/>
          </a:p>
          <a:p>
            <a:pPr marL="457200" lvl="1" indent="457200" algn="l" eaLnBrk="1" hangingPunct="1">
              <a:buSzTx/>
              <a:buFont typeface="Wingdings" panose="05000000000000000000" charset="0"/>
              <a:buNone/>
              <a:defRPr/>
            </a:pPr>
            <a:r>
              <a:rPr lang="zh-CN" altLang="en-US" noProof="1"/>
              <a:t>照片的排序</a:t>
            </a:r>
            <a:endParaRPr lang="zh-CN" altLang="en-US" noProof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ym typeface="+mn-ea"/>
              </a:rPr>
              <a:t>OO</a:t>
            </a:r>
            <a:r>
              <a:rPr lang="zh-CN" altLang="en-US">
                <a:sym typeface="+mn-ea"/>
              </a:rPr>
              <a:t>分析</a:t>
            </a:r>
            <a:r>
              <a:rPr lang="en-US" altLang="zh-CN" dirty="0"/>
              <a:t>	</a:t>
            </a:r>
            <a:endParaRPr lang="en-US" altLang="zh-CN" dirty="0"/>
          </a:p>
        </p:txBody>
      </p:sp>
      <p:sp>
        <p:nvSpPr>
          <p:cNvPr id="16387" name="Rectangle 3"/>
          <p:cNvSpPr>
            <a:spLocks noGrp="1"/>
          </p:cNvSpPr>
          <p:nvPr>
            <p:ph idx="1"/>
          </p:nvPr>
        </p:nvSpPr>
        <p:spPr>
          <a:xfrm>
            <a:off x="395605" y="1484630"/>
            <a:ext cx="5164455" cy="5113020"/>
          </a:xfrm>
        </p:spPr>
        <p:txBody>
          <a:bodyPr/>
          <a:lstStyle/>
          <a:p>
            <a:pPr indent="-228600" eaLnBrk="1" hangingPunct="1">
              <a:defRPr/>
            </a:pPr>
            <a:r>
              <a:rPr lang="zh-CN" altLang="en-US" noProof="1"/>
              <a:t>需求分析</a:t>
            </a:r>
            <a:endParaRPr lang="en-US" altLang="zh-CN" noProof="1"/>
          </a:p>
          <a:p>
            <a:pPr marL="0" indent="457200" eaLnBrk="1" hangingPunct="1">
              <a:buFont typeface="Wingdings" panose="05000000000000000000" charset="0"/>
              <a:buNone/>
              <a:defRPr/>
            </a:pPr>
            <a:r>
              <a:rPr lang="zh-CN" altLang="en-US" noProof="1"/>
              <a:t>公开照片的访问：</a:t>
            </a:r>
            <a:endParaRPr lang="zh-CN" altLang="en-US" noProof="1"/>
          </a:p>
          <a:p>
            <a:pPr marL="457200" lvl="1" indent="457200" eaLnBrk="1" hangingPunct="1">
              <a:buFont typeface="Wingdings" panose="05000000000000000000" charset="0"/>
              <a:buNone/>
              <a:defRPr/>
            </a:pPr>
            <a:r>
              <a:rPr lang="zh-CN" altLang="en-US">
                <a:sym typeface="+mn-ea"/>
              </a:rPr>
              <a:t>照片权限管理</a:t>
            </a:r>
            <a:endParaRPr lang="zh-CN" altLang="en-US" noProof="1"/>
          </a:p>
          <a:p>
            <a:pPr marL="457200" lvl="1" indent="457200" algn="l" eaLnBrk="1" hangingPunct="1">
              <a:buSzTx/>
              <a:buFont typeface="Wingdings" panose="05000000000000000000" charset="0"/>
              <a:buNone/>
              <a:defRPr/>
            </a:pPr>
            <a:r>
              <a:rPr lang="zh-CN" altLang="en-US" noProof="1"/>
              <a:t>公开照片的</a:t>
            </a:r>
            <a:r>
              <a:rPr lang="zh-CN" altLang="en-US">
                <a:sym typeface="+mn-ea"/>
              </a:rPr>
              <a:t>查看与浏览</a:t>
            </a:r>
            <a:endParaRPr lang="zh-CN" altLang="en-US">
              <a:sym typeface="+mn-ea"/>
            </a:endParaRPr>
          </a:p>
          <a:p>
            <a:pPr marL="457200" lvl="1" indent="457200" algn="l" eaLnBrk="1" hangingPunct="1">
              <a:buSzTx/>
              <a:buFont typeface="Wingdings" panose="05000000000000000000" charset="0"/>
              <a:buNone/>
              <a:defRPr/>
            </a:pPr>
            <a:r>
              <a:rPr lang="zh-CN" altLang="en-US" sz="1800" noProof="1">
                <a:solidFill>
                  <a:srgbClr val="000000"/>
                </a:solidFill>
                <a:cs typeface="+mn-ea"/>
              </a:rPr>
              <a:t>公开照片的评论与回复</a:t>
            </a:r>
            <a:endParaRPr lang="zh-CN" altLang="en-US" sz="1800" noProof="1">
              <a:solidFill>
                <a:srgbClr val="000000"/>
              </a:solidFill>
              <a:cs typeface="+mn-ea"/>
            </a:endParaRPr>
          </a:p>
          <a:p>
            <a:pPr marL="457200" lvl="1" indent="457200" algn="l" eaLnBrk="1" hangingPunct="1">
              <a:buSzTx/>
              <a:buFont typeface="Wingdings" panose="05000000000000000000" charset="0"/>
              <a:buNone/>
              <a:defRPr/>
            </a:pPr>
            <a:r>
              <a:rPr lang="zh-CN" altLang="en-US" sz="1800" noProof="1">
                <a:solidFill>
                  <a:srgbClr val="000000"/>
                </a:solidFill>
                <a:cs typeface="+mn-ea"/>
              </a:rPr>
              <a:t>公开照片的点赞</a:t>
            </a:r>
            <a:endParaRPr lang="zh-CN" altLang="en-US" sz="1800" noProof="1">
              <a:solidFill>
                <a:srgbClr val="000000"/>
              </a:solidFill>
              <a:cs typeface="+mn-ea"/>
            </a:endParaRPr>
          </a:p>
          <a:p>
            <a:pPr marL="457200" lvl="1" indent="457200" algn="l" eaLnBrk="1" hangingPunct="1">
              <a:buSzTx/>
              <a:buFont typeface="Wingdings" panose="05000000000000000000" charset="0"/>
              <a:buNone/>
              <a:defRPr/>
            </a:pPr>
            <a:r>
              <a:rPr lang="zh-CN" altLang="en-US" sz="1800" noProof="1">
                <a:solidFill>
                  <a:srgbClr val="000000"/>
                </a:solidFill>
                <a:cs typeface="+mn-ea"/>
              </a:rPr>
              <a:t>公开照片的信息统计与大屏展示</a:t>
            </a:r>
            <a:endParaRPr lang="zh-CN" altLang="en-US" noProof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ym typeface="+mn-ea"/>
              </a:rPr>
              <a:t>OO</a:t>
            </a:r>
            <a:r>
              <a:rPr lang="zh-CN" altLang="en-US">
                <a:sym typeface="+mn-ea"/>
              </a:rPr>
              <a:t>分析</a:t>
            </a:r>
            <a:r>
              <a:rPr lang="en-US" altLang="zh-CN" dirty="0"/>
              <a:t>	</a:t>
            </a:r>
            <a:endParaRPr lang="en-US" altLang="zh-CN" dirty="0"/>
          </a:p>
        </p:txBody>
      </p:sp>
      <p:sp>
        <p:nvSpPr>
          <p:cNvPr id="16387" name="Rectangle 3"/>
          <p:cNvSpPr>
            <a:spLocks noGrp="1"/>
          </p:cNvSpPr>
          <p:nvPr>
            <p:ph idx="1"/>
          </p:nvPr>
        </p:nvSpPr>
        <p:spPr>
          <a:xfrm>
            <a:off x="395605" y="1484630"/>
            <a:ext cx="5164455" cy="5113020"/>
          </a:xfrm>
        </p:spPr>
        <p:txBody>
          <a:bodyPr/>
          <a:lstStyle/>
          <a:p>
            <a:pPr indent="-228600" eaLnBrk="1" hangingPunct="1">
              <a:defRPr/>
            </a:pPr>
            <a:r>
              <a:rPr lang="zh-CN" altLang="en-US" noProof="1"/>
              <a:t>需求分析</a:t>
            </a:r>
            <a:endParaRPr lang="en-US" altLang="zh-CN" noProof="1"/>
          </a:p>
          <a:p>
            <a:pPr marL="342900" lvl="1" indent="-342900" algn="l" eaLnBrk="1" hangingPunct="1">
              <a:spcBef>
                <a:spcPct val="35000"/>
              </a:spcBef>
              <a:buSzTx/>
              <a:buFont typeface="Wingdings" panose="05000000000000000000" charset="0"/>
              <a:buChar char="Ø"/>
              <a:defRPr/>
            </a:pPr>
            <a:r>
              <a:rPr lang="zh-CN" altLang="en-US" sz="2000" b="1">
                <a:cs typeface="+mn-cs"/>
                <a:sym typeface="+mn-ea"/>
              </a:rPr>
              <a:t>非功能需求</a:t>
            </a:r>
            <a:endParaRPr lang="zh-CN" altLang="en-US" sz="2000" b="1">
              <a:cs typeface="+mn-cs"/>
              <a:sym typeface="+mn-ea"/>
            </a:endParaRPr>
          </a:p>
          <a:p>
            <a:pPr marL="0" lvl="1" indent="457200" algn="l" eaLnBrk="1" hangingPunct="1">
              <a:spcBef>
                <a:spcPct val="35000"/>
              </a:spcBef>
              <a:buSzTx/>
              <a:buFont typeface="Wingdings" panose="05000000000000000000" charset="0"/>
              <a:buNone/>
              <a:defRPr/>
            </a:pPr>
            <a:r>
              <a:rPr lang="zh-CN" altLang="en-US" sz="2000" b="1" noProof="1">
                <a:cs typeface="+mn-cs"/>
              </a:rPr>
              <a:t>性能要求：</a:t>
            </a:r>
            <a:endParaRPr lang="zh-CN" altLang="en-US" sz="2000" b="1" noProof="1">
              <a:cs typeface="+mn-cs"/>
            </a:endParaRPr>
          </a:p>
          <a:p>
            <a:pPr marL="0" lvl="1" indent="457200" algn="l" eaLnBrk="1" hangingPunct="1">
              <a:spcBef>
                <a:spcPct val="35000"/>
              </a:spcBef>
              <a:buSzTx/>
              <a:buFont typeface="Wingdings" panose="05000000000000000000" charset="0"/>
              <a:buNone/>
              <a:defRPr/>
            </a:pPr>
            <a:r>
              <a:rPr lang="en-US" altLang="zh-CN" sz="1800" noProof="1">
                <a:cs typeface="+mn-ea"/>
              </a:rPr>
              <a:t>         </a:t>
            </a:r>
            <a:r>
              <a:rPr lang="zh-CN" altLang="en-US" sz="1800" noProof="1">
                <a:cs typeface="+mn-ea"/>
              </a:rPr>
              <a:t>支持大量用户同时在线，快速响应</a:t>
            </a:r>
            <a:endParaRPr lang="zh-CN" altLang="en-US" sz="1800" noProof="1">
              <a:cs typeface="+mn-ea"/>
            </a:endParaRPr>
          </a:p>
          <a:p>
            <a:pPr marL="0" lvl="1" indent="457200" algn="l" eaLnBrk="1" hangingPunct="1">
              <a:spcBef>
                <a:spcPct val="35000"/>
              </a:spcBef>
              <a:buSzTx/>
              <a:buFont typeface="Wingdings" panose="05000000000000000000" charset="0"/>
              <a:buNone/>
              <a:defRPr/>
            </a:pPr>
            <a:r>
              <a:rPr lang="zh-CN" altLang="en-US" sz="2000" b="1" noProof="1">
                <a:cs typeface="+mn-cs"/>
              </a:rPr>
              <a:t>安全要求：</a:t>
            </a:r>
            <a:endParaRPr lang="zh-CN" altLang="en-US" sz="2000" b="1" noProof="1">
              <a:cs typeface="+mn-cs"/>
            </a:endParaRPr>
          </a:p>
          <a:p>
            <a:pPr marL="0" lvl="1" indent="457200" algn="l" eaLnBrk="1" hangingPunct="1">
              <a:spcBef>
                <a:spcPct val="35000"/>
              </a:spcBef>
              <a:buSzTx/>
              <a:buFont typeface="Wingdings" panose="05000000000000000000" charset="0"/>
              <a:buNone/>
              <a:defRPr/>
            </a:pPr>
            <a:r>
              <a:rPr lang="en-US" altLang="zh-CN" sz="1800" noProof="1">
                <a:cs typeface="+mn-ea"/>
              </a:rPr>
              <a:t>         </a:t>
            </a:r>
            <a:r>
              <a:rPr lang="zh-CN" altLang="en-US" sz="1800" noProof="1">
                <a:cs typeface="+mn-ea"/>
              </a:rPr>
              <a:t>用户数据和照片的安全存储与传输</a:t>
            </a:r>
            <a:endParaRPr lang="zh-CN" altLang="en-US" sz="1800" noProof="1">
              <a:cs typeface="+mn-ea"/>
            </a:endParaRPr>
          </a:p>
          <a:p>
            <a:pPr marL="0" lvl="1" indent="457200" algn="l" eaLnBrk="1" hangingPunct="1">
              <a:spcBef>
                <a:spcPct val="35000"/>
              </a:spcBef>
              <a:buSzTx/>
              <a:buFont typeface="Wingdings" panose="05000000000000000000" charset="0"/>
              <a:buNone/>
              <a:defRPr/>
            </a:pPr>
            <a:r>
              <a:rPr lang="zh-CN" altLang="en-US" sz="2000" b="1" noProof="1">
                <a:cs typeface="+mn-cs"/>
              </a:rPr>
              <a:t>可用性要求</a:t>
            </a:r>
            <a:endParaRPr lang="zh-CN" altLang="en-US" sz="2000" b="1" noProof="1">
              <a:cs typeface="+mn-cs"/>
            </a:endParaRPr>
          </a:p>
          <a:p>
            <a:pPr marL="0" lvl="1" indent="457200" algn="l" eaLnBrk="1" hangingPunct="1">
              <a:spcBef>
                <a:spcPct val="35000"/>
              </a:spcBef>
              <a:buSzTx/>
              <a:buFont typeface="Wingdings" panose="05000000000000000000" charset="0"/>
              <a:buNone/>
              <a:defRPr/>
            </a:pPr>
            <a:r>
              <a:rPr lang="en-US" altLang="zh-CN" sz="1800" noProof="1">
                <a:cs typeface="+mn-ea"/>
              </a:rPr>
              <a:t>         </a:t>
            </a:r>
            <a:r>
              <a:rPr lang="zh-CN" altLang="en-US" sz="1800" noProof="1">
                <a:cs typeface="+mn-ea"/>
              </a:rPr>
              <a:t>系统应稳定可靠，提供良好的用户体验</a:t>
            </a:r>
            <a:endParaRPr lang="zh-CN" altLang="en-US" sz="1800" noProof="1">
              <a:cs typeface="+mn-ea"/>
            </a:endParaRPr>
          </a:p>
          <a:p>
            <a:pPr marL="457200" lvl="1" indent="457200" algn="l" eaLnBrk="1" hangingPunct="1">
              <a:buSzTx/>
              <a:buFont typeface="Wingdings" panose="05000000000000000000" charset="0"/>
              <a:buNone/>
              <a:defRPr/>
            </a:pPr>
            <a:endParaRPr lang="zh-CN" altLang="en-US" noProof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ym typeface="+mn-ea"/>
              </a:rPr>
              <a:t>OO</a:t>
            </a:r>
            <a:r>
              <a:rPr lang="zh-CN" altLang="en-US">
                <a:sym typeface="+mn-ea"/>
              </a:rPr>
              <a:t>分析</a:t>
            </a:r>
            <a:r>
              <a:rPr lang="en-US" altLang="zh-CN" dirty="0"/>
              <a:t>	</a:t>
            </a:r>
            <a:endParaRPr lang="en-US" altLang="zh-CN" dirty="0"/>
          </a:p>
        </p:txBody>
      </p:sp>
      <p:sp>
        <p:nvSpPr>
          <p:cNvPr id="16387" name="Rectangle 3"/>
          <p:cNvSpPr>
            <a:spLocks noGrp="1"/>
          </p:cNvSpPr>
          <p:nvPr>
            <p:ph idx="1"/>
          </p:nvPr>
        </p:nvSpPr>
        <p:spPr>
          <a:xfrm>
            <a:off x="395605" y="1484630"/>
            <a:ext cx="5164455" cy="5113020"/>
          </a:xfrm>
        </p:spPr>
        <p:txBody>
          <a:bodyPr/>
          <a:lstStyle/>
          <a:p>
            <a:pPr indent="-228600" eaLnBrk="1" hangingPunct="1">
              <a:defRPr/>
            </a:pPr>
            <a:r>
              <a:rPr lang="zh-CN" altLang="en-US" noProof="1"/>
              <a:t>类识别</a:t>
            </a:r>
            <a:endParaRPr lang="en-US" altLang="zh-CN" noProof="1"/>
          </a:p>
          <a:p>
            <a:pPr marL="342900" lvl="1" indent="-342900" algn="l" eaLnBrk="1" hangingPunct="1">
              <a:spcBef>
                <a:spcPct val="35000"/>
              </a:spcBef>
              <a:buSzTx/>
              <a:buFont typeface="Wingdings" panose="05000000000000000000" charset="0"/>
              <a:buChar char="Ø"/>
              <a:defRPr/>
            </a:pPr>
            <a:r>
              <a:rPr lang="zh-CN" altLang="en-US" sz="1800" noProof="1">
                <a:cs typeface="+mn-ea"/>
              </a:rPr>
              <a:t>用户类（</a:t>
            </a:r>
            <a:r>
              <a:rPr lang="en-US" altLang="zh-CN" sz="1800" noProof="1">
                <a:cs typeface="+mn-ea"/>
              </a:rPr>
              <a:t>User</a:t>
            </a:r>
            <a:r>
              <a:rPr lang="zh-CN" altLang="en-US" sz="1800" noProof="1">
                <a:cs typeface="+mn-ea"/>
              </a:rPr>
              <a:t>）</a:t>
            </a:r>
            <a:endParaRPr lang="zh-CN" altLang="en-US" sz="1800" noProof="1">
              <a:cs typeface="+mn-ea"/>
            </a:endParaRPr>
          </a:p>
          <a:p>
            <a:pPr marL="342900" lvl="1" indent="-342900" algn="l" eaLnBrk="1" hangingPunct="1">
              <a:spcBef>
                <a:spcPct val="35000"/>
              </a:spcBef>
              <a:buSzTx/>
              <a:buFont typeface="Wingdings" panose="05000000000000000000" charset="0"/>
              <a:buChar char="Ø"/>
              <a:defRPr/>
            </a:pPr>
            <a:r>
              <a:rPr lang="zh-CN" altLang="en-US" sz="1800" noProof="1">
                <a:cs typeface="+mn-ea"/>
              </a:rPr>
              <a:t>照片类（</a:t>
            </a:r>
            <a:r>
              <a:rPr lang="en-US" altLang="zh-CN" sz="1800" noProof="1">
                <a:cs typeface="+mn-ea"/>
              </a:rPr>
              <a:t>Product</a:t>
            </a:r>
            <a:r>
              <a:rPr lang="zh-CN" altLang="en-US" sz="1800" noProof="1">
                <a:cs typeface="+mn-ea"/>
              </a:rPr>
              <a:t>）</a:t>
            </a:r>
            <a:endParaRPr lang="zh-CN" altLang="en-US" sz="1800" noProof="1">
              <a:cs typeface="+mn-ea"/>
            </a:endParaRPr>
          </a:p>
          <a:p>
            <a:pPr marL="342900" lvl="1" indent="-342900" algn="l" eaLnBrk="1" hangingPunct="1">
              <a:spcBef>
                <a:spcPct val="35000"/>
              </a:spcBef>
              <a:buSzTx/>
              <a:buFont typeface="Wingdings" panose="05000000000000000000" charset="0"/>
              <a:buChar char="Ø"/>
              <a:defRPr/>
            </a:pPr>
            <a:r>
              <a:rPr lang="zh-CN" altLang="en-US" sz="1800" noProof="1">
                <a:cs typeface="+mn-ea"/>
              </a:rPr>
              <a:t>结果类（</a:t>
            </a:r>
            <a:r>
              <a:rPr lang="en-US" altLang="zh-CN" sz="1800" noProof="1">
                <a:cs typeface="+mn-ea"/>
              </a:rPr>
              <a:t>Result</a:t>
            </a:r>
            <a:r>
              <a:rPr lang="zh-CN" altLang="en-US" sz="1800" noProof="1">
                <a:cs typeface="+mn-ea"/>
              </a:rPr>
              <a:t>）</a:t>
            </a:r>
            <a:endParaRPr lang="zh-CN" altLang="en-US" sz="1800" noProof="1">
              <a:cs typeface="+mn-ea"/>
            </a:endParaRPr>
          </a:p>
          <a:p>
            <a:pPr marL="342900" lvl="1" indent="-342900" algn="l" eaLnBrk="1" hangingPunct="1">
              <a:spcBef>
                <a:spcPct val="35000"/>
              </a:spcBef>
              <a:buSzTx/>
              <a:buFont typeface="Wingdings" panose="05000000000000000000" charset="0"/>
              <a:buChar char="Ø"/>
              <a:defRPr/>
            </a:pPr>
            <a:r>
              <a:rPr lang="zh-CN" altLang="en-US" sz="1800">
                <a:cs typeface="+mn-ea"/>
                <a:sym typeface="+mn-ea"/>
              </a:rPr>
              <a:t>照片映射器类</a:t>
            </a:r>
            <a:r>
              <a:rPr lang="zh-CN" altLang="en-US" sz="1800" noProof="1">
                <a:cs typeface="+mn-ea"/>
              </a:rPr>
              <a:t>（ProductMapper）</a:t>
            </a:r>
            <a:endParaRPr lang="zh-CN" altLang="en-US" sz="1800" noProof="1">
              <a:cs typeface="+mn-ea"/>
            </a:endParaRPr>
          </a:p>
          <a:p>
            <a:pPr marL="342900" lvl="1" indent="-342900" algn="l" eaLnBrk="1" hangingPunct="1">
              <a:spcBef>
                <a:spcPct val="35000"/>
              </a:spcBef>
              <a:buSzTx/>
              <a:buFont typeface="Wingdings" panose="05000000000000000000" charset="0"/>
              <a:buChar char="Ø"/>
              <a:defRPr/>
            </a:pPr>
            <a:r>
              <a:rPr lang="zh-CN" altLang="en-US" noProof="1"/>
              <a:t>用户映射器类（UserMapper）</a:t>
            </a:r>
            <a:endParaRPr lang="zh-CN" altLang="en-US" noProof="1"/>
          </a:p>
          <a:p>
            <a:pPr marL="342900" lvl="1" indent="-342900" algn="l" eaLnBrk="1" hangingPunct="1">
              <a:spcBef>
                <a:spcPct val="35000"/>
              </a:spcBef>
              <a:buSzTx/>
              <a:buFont typeface="Wingdings" panose="05000000000000000000" charset="0"/>
              <a:buChar char="Ø"/>
              <a:defRPr/>
            </a:pPr>
            <a:r>
              <a:rPr lang="zh-CN" altLang="en-US" noProof="1"/>
              <a:t>照片控制器类（ProductController）</a:t>
            </a:r>
            <a:endParaRPr lang="zh-CN" altLang="en-US" noProof="1"/>
          </a:p>
          <a:p>
            <a:pPr marL="342900" lvl="1" indent="-342900" algn="l" eaLnBrk="1" hangingPunct="1">
              <a:spcBef>
                <a:spcPct val="35000"/>
              </a:spcBef>
              <a:buSzTx/>
              <a:buFont typeface="Wingdings" panose="05000000000000000000" charset="0"/>
              <a:buChar char="Ø"/>
              <a:defRPr/>
            </a:pPr>
            <a:r>
              <a:rPr lang="zh-CN" altLang="en-US" noProof="1"/>
              <a:t>用户控制器类（UserController）</a:t>
            </a:r>
            <a:endParaRPr lang="zh-CN" altLang="en-US" noProof="1"/>
          </a:p>
          <a:p>
            <a:pPr marL="342900" lvl="1" indent="-342900" algn="l" eaLnBrk="1" hangingPunct="1">
              <a:spcBef>
                <a:spcPct val="35000"/>
              </a:spcBef>
              <a:buSzTx/>
              <a:buFont typeface="Wingdings" panose="05000000000000000000" charset="0"/>
              <a:buChar char="Ø"/>
              <a:defRPr/>
            </a:pPr>
            <a:endParaRPr lang="zh-CN" altLang="en-US" noProof="1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ym typeface="+mn-ea"/>
              </a:rPr>
              <a:t>OO</a:t>
            </a:r>
            <a:r>
              <a:rPr lang="zh-CN" altLang="en-US">
                <a:sym typeface="+mn-ea"/>
              </a:rPr>
              <a:t>分析</a:t>
            </a:r>
            <a:r>
              <a:rPr lang="en-US" altLang="zh-CN" dirty="0"/>
              <a:t>	</a:t>
            </a:r>
            <a:endParaRPr lang="en-US" altLang="zh-CN" dirty="0"/>
          </a:p>
        </p:txBody>
      </p:sp>
      <p:sp>
        <p:nvSpPr>
          <p:cNvPr id="16387" name="Rectangle 3"/>
          <p:cNvSpPr>
            <a:spLocks noGrp="1"/>
          </p:cNvSpPr>
          <p:nvPr>
            <p:ph idx="1"/>
          </p:nvPr>
        </p:nvSpPr>
        <p:spPr>
          <a:xfrm>
            <a:off x="395605" y="1484630"/>
            <a:ext cx="8224520" cy="5113020"/>
          </a:xfrm>
        </p:spPr>
        <p:txBody>
          <a:bodyPr/>
          <a:lstStyle/>
          <a:p>
            <a:pPr indent="-228600" eaLnBrk="1" hangingPunct="1">
              <a:defRPr/>
            </a:pPr>
            <a:r>
              <a:rPr lang="zh-CN" altLang="en-US" noProof="1"/>
              <a:t>类之间的关系</a:t>
            </a:r>
            <a:endParaRPr lang="en-US" altLang="zh-CN" noProof="1"/>
          </a:p>
          <a:p>
            <a:pPr marL="342900" lvl="1" indent="-342900" algn="l" eaLnBrk="1" hangingPunct="1">
              <a:spcBef>
                <a:spcPct val="35000"/>
              </a:spcBef>
              <a:buSzTx/>
              <a:buFont typeface="Wingdings" panose="05000000000000000000" charset="0"/>
              <a:buChar char="Ø"/>
              <a:defRPr/>
            </a:pPr>
            <a:r>
              <a:rPr sz="1800" noProof="1">
                <a:cs typeface="+mn-ea"/>
              </a:rPr>
              <a:t>一个用户可以上传</a:t>
            </a:r>
            <a:r>
              <a:rPr lang="zh-CN" sz="1800" noProof="1">
                <a:cs typeface="+mn-ea"/>
              </a:rPr>
              <a:t>并</a:t>
            </a:r>
            <a:r>
              <a:rPr sz="1800" noProof="1">
                <a:cs typeface="+mn-ea"/>
              </a:rPr>
              <a:t>拥有多张照片（1对多关系）</a:t>
            </a:r>
            <a:endParaRPr sz="1800" noProof="1">
              <a:cs typeface="+mn-ea"/>
            </a:endParaRPr>
          </a:p>
          <a:p>
            <a:pPr marL="342900" lvl="1" indent="-342900" algn="l" eaLnBrk="1" hangingPunct="1">
              <a:spcBef>
                <a:spcPct val="35000"/>
              </a:spcBef>
              <a:buSzTx/>
              <a:buFont typeface="Wingdings" panose="05000000000000000000" charset="0"/>
              <a:buChar char="Ø"/>
              <a:defRPr/>
            </a:pPr>
            <a:r>
              <a:rPr sz="1800" noProof="1">
                <a:cs typeface="+mn-ea"/>
              </a:rPr>
              <a:t>User类中的userId属性与Product类中的userId属性相关联</a:t>
            </a:r>
            <a:r>
              <a:rPr lang="zh-CN" altLang="en-US" sz="1800" noProof="1">
                <a:cs typeface="+mn-ea"/>
              </a:rPr>
              <a:t>结果类（</a:t>
            </a:r>
            <a:r>
              <a:rPr lang="en-US" altLang="zh-CN" sz="1800" noProof="1">
                <a:cs typeface="+mn-ea"/>
              </a:rPr>
              <a:t>Result</a:t>
            </a:r>
            <a:r>
              <a:rPr lang="zh-CN" altLang="en-US" sz="1800" noProof="1">
                <a:cs typeface="+mn-ea"/>
              </a:rPr>
              <a:t>）</a:t>
            </a:r>
            <a:endParaRPr lang="zh-CN" altLang="en-US" sz="1800" noProof="1">
              <a:cs typeface="+mn-ea"/>
            </a:endParaRPr>
          </a:p>
          <a:p>
            <a:pPr marL="342900" lvl="1" indent="-342900" algn="l" eaLnBrk="1" hangingPunct="1">
              <a:spcBef>
                <a:spcPct val="35000"/>
              </a:spcBef>
              <a:buSzTx/>
              <a:buFont typeface="Wingdings" panose="05000000000000000000" charset="0"/>
              <a:buChar char="Ø"/>
              <a:defRPr/>
            </a:pPr>
            <a:r>
              <a:rPr lang="zh-CN" altLang="en-US" sz="1800">
                <a:cs typeface="+mn-ea"/>
              </a:rPr>
              <a:t>ProductController调用ProductMapper中的方法来处理照片上传、更新和删除等操作</a:t>
            </a:r>
            <a:endParaRPr lang="zh-CN" altLang="en-US" noProof="1"/>
          </a:p>
          <a:p>
            <a:pPr marL="0" lvl="1" indent="-342900" algn="l" eaLnBrk="1" hangingPunct="1">
              <a:spcBef>
                <a:spcPct val="35000"/>
              </a:spcBef>
              <a:buSzTx/>
              <a:buFont typeface="Wingdings" panose="05000000000000000000" charset="0"/>
              <a:buChar char="Ø"/>
              <a:defRPr/>
            </a:pPr>
            <a:r>
              <a:rPr lang="en-US" altLang="zh-CN">
                <a:cs typeface="+mn-ea"/>
                <a:sym typeface="+mn-ea"/>
              </a:rPr>
              <a:t>User</a:t>
            </a:r>
            <a:r>
              <a:rPr lang="zh-CN" altLang="en-US">
                <a:cs typeface="+mn-ea"/>
                <a:sym typeface="+mn-ea"/>
              </a:rPr>
              <a:t>Controller调用</a:t>
            </a:r>
            <a:r>
              <a:rPr lang="en-US" altLang="zh-CN">
                <a:cs typeface="+mn-ea"/>
                <a:sym typeface="+mn-ea"/>
              </a:rPr>
              <a:t>User</a:t>
            </a:r>
            <a:r>
              <a:rPr lang="zh-CN" altLang="en-US">
                <a:cs typeface="+mn-ea"/>
                <a:sym typeface="+mn-ea"/>
              </a:rPr>
              <a:t>Mapper中的方法来处理用户注册、登录等操作</a:t>
            </a:r>
            <a:endParaRPr lang="zh-CN" altLang="en-US" noProof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两轮</a:t>
            </a:r>
            <a:r>
              <a:rPr lang="en-US" altLang="zh-CN" dirty="0"/>
              <a:t>Project</a:t>
            </a:r>
            <a:r>
              <a:rPr lang="zh-CN" altLang="en-US" dirty="0"/>
              <a:t>对比</a:t>
            </a:r>
            <a:r>
              <a:rPr lang="en-US" altLang="zh-CN" dirty="0"/>
              <a:t>	</a:t>
            </a:r>
            <a:endParaRPr lang="en-US" altLang="zh-CN" dirty="0"/>
          </a:p>
        </p:txBody>
      </p:sp>
      <p:sp>
        <p:nvSpPr>
          <p:cNvPr id="16387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28600" eaLnBrk="1" hangingPunct="1">
              <a:defRPr/>
            </a:pPr>
            <a:r>
              <a:rPr lang="zh-CN" altLang="en-US">
                <a:sym typeface="+mn-ea"/>
              </a:rPr>
              <a:t>分析所学</a:t>
            </a:r>
            <a:r>
              <a:rPr lang="en-US" altLang="zh-CN">
                <a:sym typeface="+mn-ea"/>
              </a:rPr>
              <a:t>OO</a:t>
            </a:r>
            <a:r>
              <a:rPr lang="zh-CN" altLang="en-US">
                <a:sym typeface="+mn-ea"/>
              </a:rPr>
              <a:t>分析与设计知识，</a:t>
            </a:r>
            <a:r>
              <a:rPr lang="zh-CN" altLang="en-US" noProof="1"/>
              <a:t>在第</a:t>
            </a:r>
            <a:r>
              <a:rPr lang="en-US" altLang="zh-CN" noProof="1"/>
              <a:t>2</a:t>
            </a:r>
            <a:r>
              <a:rPr lang="zh-CN" altLang="en-US" noProof="1"/>
              <a:t>轮中对第</a:t>
            </a:r>
            <a:r>
              <a:rPr lang="en-US" altLang="zh-CN" noProof="1"/>
              <a:t>1</a:t>
            </a:r>
            <a:r>
              <a:rPr lang="zh-CN" altLang="en-US" noProof="1"/>
              <a:t>轮内容的改进</a:t>
            </a:r>
            <a:endParaRPr lang="en-US" altLang="zh-CN" noProof="1"/>
          </a:p>
          <a:p>
            <a:pPr marL="0" indent="0" eaLnBrk="1" hangingPunct="1">
              <a:buNone/>
              <a:defRPr/>
            </a:pPr>
            <a:endParaRPr lang="zh-CN" altLang="en-US" noProof="1"/>
          </a:p>
          <a:p>
            <a:pPr indent="-228600" eaLnBrk="1" hangingPunct="1">
              <a:defRPr/>
            </a:pPr>
            <a:endParaRPr lang="zh-CN" altLang="en-US" noProof="1"/>
          </a:p>
          <a:p>
            <a:pPr indent="-228600" eaLnBrk="1" hangingPunct="1">
              <a:defRPr/>
            </a:pPr>
            <a:endParaRPr lang="zh-CN" altLang="en-US" noProof="1">
              <a:highlight>
                <a:srgbClr val="FFFF00"/>
              </a:highlight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187450" y="2096770"/>
          <a:ext cx="6619875" cy="3870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6625"/>
                <a:gridCol w="2206625"/>
                <a:gridCol w="220662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改进之处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第一轮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第二轮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照片上传方式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仅使用本地路径上传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额外允许使用本地路径或网络链接</a:t>
                      </a:r>
                      <a:endParaRPr lang="zh-CN" altLang="en-US" sz="1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照片权限管理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照片未设置权限属性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允许用户设置私有</a:t>
                      </a:r>
                      <a:r>
                        <a:rPr lang="en-US" altLang="zh-CN" sz="1400"/>
                        <a:t>/</a:t>
                      </a:r>
                      <a:r>
                        <a:rPr lang="zh-CN" altLang="en-US" sz="1400"/>
                        <a:t>公开照片权限</a:t>
                      </a:r>
                      <a:endParaRPr lang="zh-CN" altLang="en-US" sz="1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公共照片交流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用户只能访问个人的照片资源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允许访问系统内所有权限设置为开放的资源</a:t>
                      </a:r>
                      <a:endParaRPr lang="zh-CN" altLang="en-US" sz="1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智能相册管理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所有照片放置在同一界面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根据照片属性提供专属相册</a:t>
                      </a:r>
                      <a:endParaRPr lang="zh-CN" altLang="en-US" sz="1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照片全局统计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用户只了解个人的照片资源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提供可视统计图，展示全系统照片概况</a:t>
                      </a:r>
                      <a:endParaRPr lang="zh-CN" altLang="en-US" sz="1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用户账户安全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仅具有重复密码验证的功能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数据库存储加密信息</a:t>
                      </a:r>
                      <a:endParaRPr lang="zh-CN" altLang="en-US" sz="1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前端界面</a:t>
                      </a:r>
                      <a:r>
                        <a:rPr lang="zh-CN" altLang="en-US" sz="1800"/>
                        <a:t>渲染</a:t>
                      </a: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使用普通的框图设计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sz="1400"/>
                        <a:t>更加合理的界面排布</a:t>
                      </a:r>
                      <a:endParaRPr lang="zh-CN" altLang="en-US" sz="1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Project</a:t>
            </a:r>
            <a:r>
              <a:rPr lang="zh-CN" altLang="en-US" dirty="0"/>
              <a:t>总结</a:t>
            </a:r>
            <a:r>
              <a:rPr lang="en-US" altLang="zh-CN" dirty="0"/>
              <a:t>	</a:t>
            </a:r>
            <a:endParaRPr lang="en-US" altLang="zh-CN" dirty="0"/>
          </a:p>
        </p:txBody>
      </p:sp>
      <p:sp>
        <p:nvSpPr>
          <p:cNvPr id="16387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28600" eaLnBrk="1" hangingPunct="1">
              <a:defRPr/>
            </a:pPr>
            <a:r>
              <a:rPr lang="zh-CN" altLang="en-US" noProof="1"/>
              <a:t>通过两轮</a:t>
            </a:r>
            <a:r>
              <a:rPr lang="en-US" altLang="zh-CN" noProof="1"/>
              <a:t>Project</a:t>
            </a:r>
            <a:r>
              <a:rPr lang="zh-CN" altLang="en-US" noProof="1"/>
              <a:t>，收获和感受</a:t>
            </a:r>
            <a:endParaRPr lang="zh-CN" altLang="en-US" noProof="1"/>
          </a:p>
          <a:p>
            <a:pPr lvl="1" indent="-228600" eaLnBrk="1" hangingPunct="1">
              <a:defRPr/>
            </a:pPr>
            <a:r>
              <a:rPr lang="en-US" altLang="zh-CN" noProof="1"/>
              <a:t>收获</a:t>
            </a:r>
            <a:endParaRPr lang="en-US" altLang="zh-CN" noProof="1"/>
          </a:p>
          <a:p>
            <a:pPr marL="228600" lvl="1" indent="457200" eaLnBrk="1" hangingPunct="1">
              <a:buNone/>
              <a:defRPr/>
            </a:pPr>
            <a:r>
              <a:rPr lang="en-US" altLang="zh-CN" noProof="1"/>
              <a:t>通过第一次迭代，对系统的核心需求进行了详细分析，包括用户管理、照片管理、评论和点赞等功能</a:t>
            </a:r>
            <a:r>
              <a:rPr lang="zh-CN" altLang="en-US" noProof="1"/>
              <a:t>；识别了系统中的主要类及其关系，建立了初步的UML类图，明确了系统的基本结构；完成了用户注册、登录，照片的上传、查看、删除等基本功能，构建了系统的基本框架。</a:t>
            </a:r>
            <a:endParaRPr lang="zh-CN" altLang="en-US" noProof="1"/>
          </a:p>
          <a:p>
            <a:pPr marL="228600" lvl="1" indent="457200" eaLnBrk="1" hangingPunct="1">
              <a:buNone/>
              <a:defRPr/>
            </a:pPr>
            <a:r>
              <a:rPr lang="zh-CN" altLang="en-US" noProof="1"/>
              <a:t>在初步实现的基础上，扩展了系统功能，如相册管理、照片搜索、评论和点赞等，并对已有功能进行了优化；通过用户反馈和进一步测试，完善了许多细节问题，提高了系统的稳定性和用户体验；对系统进行了性能优化，如数据库查询优化、文件上传和存储优化等，提升了系统的响应速度和处理能力；加强了系统的安全性措施，如用户数据的加密存储、照片访问权限控制等，确保用户数据和照片的安全。</a:t>
            </a:r>
            <a:endParaRPr lang="zh-CN" altLang="en-US" noProof="1"/>
          </a:p>
          <a:p>
            <a:pPr indent="-228600" eaLnBrk="1" hangingPunct="1">
              <a:defRPr/>
            </a:pPr>
            <a:endParaRPr lang="zh-CN" altLang="en-US" noProof="1"/>
          </a:p>
          <a:p>
            <a:pPr indent="-228600" eaLnBrk="1" hangingPunct="1">
              <a:defRPr/>
            </a:pPr>
            <a:endParaRPr lang="zh-CN" altLang="en-US" noProof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179512" y="764704"/>
            <a:ext cx="8208962" cy="5904656"/>
          </a:xfrm>
        </p:spPr>
        <p:txBody>
          <a:bodyPr/>
          <a:lstStyle/>
          <a:p>
            <a:pPr marL="1270" indent="0">
              <a:buNone/>
            </a:pPr>
            <a:r>
              <a:rPr lang="zh-CN" altLang="en-US" sz="2800" b="1" dirty="0"/>
              <a:t>项目背景</a:t>
            </a:r>
            <a:endParaRPr lang="zh-CN" altLang="en-US" sz="2800" b="1" dirty="0"/>
          </a:p>
          <a:p>
            <a:r>
              <a:rPr lang="zh-CN" altLang="en-US" sz="1600" dirty="0"/>
              <a:t>随着智能手机和数码相机的普及，人们拍摄和保存照片变得非常容易。然而，照片数量的增加也带来了</a:t>
            </a:r>
            <a:r>
              <a:rPr lang="zh-CN" altLang="en-US" sz="1600" dirty="0">
                <a:solidFill>
                  <a:srgbClr val="FF0000"/>
                </a:solidFill>
              </a:rPr>
              <a:t>管理上</a:t>
            </a:r>
            <a:r>
              <a:rPr lang="zh-CN" altLang="en-US" sz="1600" dirty="0"/>
              <a:t>的挑战。用户需要一个便捷、高效、安全的</a:t>
            </a:r>
            <a:r>
              <a:rPr lang="zh-CN" altLang="en-US" sz="1600" dirty="0">
                <a:solidFill>
                  <a:srgbClr val="FF0000"/>
                </a:solidFill>
              </a:rPr>
              <a:t>平台</a:t>
            </a:r>
            <a:r>
              <a:rPr lang="zh-CN" altLang="en-US" sz="1600" dirty="0"/>
              <a:t>来管理和组织他们的照片。基于此需求，我们开发了一个照片管理系统，该系统旨在帮助用户轻松上传、管理和搜索照片，提供一个安全的环境来</a:t>
            </a:r>
            <a:r>
              <a:rPr lang="zh-CN" altLang="en-US" sz="1600" dirty="0">
                <a:solidFill>
                  <a:srgbClr val="FF0000"/>
                </a:solidFill>
              </a:rPr>
              <a:t>存储和处理</a:t>
            </a:r>
            <a:r>
              <a:rPr lang="zh-CN" altLang="en-US" sz="1600" dirty="0"/>
              <a:t>他们的数字资产。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dirty="0"/>
              <a:t>我们的系统具有以下意义：</a:t>
            </a:r>
            <a:endParaRPr lang="zh-CN" altLang="en-US" dirty="0"/>
          </a:p>
          <a:p>
            <a:pPr marL="514350" lvl="1" indent="-28575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提高管理效率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：通过系统化的照片管理，用户可以快速找到需要的照片，提高工作和生活的效率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14350" lvl="1" indent="-28575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数据安全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：系统为每个用户提供独立的存储空间，设置开放权限，确保照片隐私和数据安全。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14350" lvl="1" indent="-28575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便捷操作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：提供简洁、友好的用户界面，使得用户操作简单直观，即使是技术小白也能轻松上手</a:t>
            </a: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514350" lvl="1" indent="-285750"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kumimoji="0" lang="zh-CN" altLang="zh-CN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节约存储空间</a:t>
            </a:r>
            <a:r>
              <a:rPr kumimoji="0" lang="zh-CN" altLang="zh-CN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：通过照片的分类和管理，用户可以更有效地使用存储空间，避免重复存储相同的照片。 </a:t>
            </a: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28600" lvl="1" indent="0"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zh-CN" altLang="zh-CN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eaLnBrk="1" hangingPunct="1"/>
            <a:r>
              <a:rPr lang="zh-CN" altLang="en-US" dirty="0"/>
              <a:t>我们的系统面向用户：</a:t>
            </a:r>
            <a:endParaRPr lang="en-US" altLang="zh-CN" b="0" dirty="0"/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1400" dirty="0"/>
              <a:t>普通用户需求</a:t>
            </a:r>
            <a:r>
              <a:rPr lang="zh-CN" altLang="en-US" sz="1400" b="0" dirty="0"/>
              <a:t>：方便快捷地上传管理和删除自己的照片；</a:t>
            </a:r>
            <a:r>
              <a:rPr lang="zh-CN" altLang="en-US" sz="1400" b="0" dirty="0">
                <a:sym typeface="+mn-ea"/>
              </a:rPr>
              <a:t>编辑照片信息（如名称、类型、描述等）</a:t>
            </a:r>
            <a:r>
              <a:rPr lang="zh-CN" altLang="en-US" sz="1400" b="0" dirty="0"/>
              <a:t>；</a:t>
            </a:r>
            <a:r>
              <a:rPr lang="zh-CN" altLang="en-US" sz="1400" b="0" dirty="0">
                <a:sym typeface="+mn-ea"/>
              </a:rPr>
              <a:t>通过搜索功能快速找到特定照片</a:t>
            </a:r>
            <a:r>
              <a:rPr lang="zh-CN" altLang="en-US" sz="1400" b="0" dirty="0"/>
              <a:t>；对照片分类排序；创建智能相册；多用户互访相册。</a:t>
            </a:r>
            <a:endParaRPr lang="en-US" altLang="zh-CN" sz="1400" b="0" dirty="0"/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1400" dirty="0"/>
              <a:t>专业摄影人员需求</a:t>
            </a:r>
            <a:r>
              <a:rPr lang="zh-CN" altLang="en-US" sz="1400" b="0" dirty="0"/>
              <a:t>：管理大量高质量照片，并按照不同主题、日期、地点等分类，</a:t>
            </a:r>
            <a:r>
              <a:rPr lang="zh-CN" altLang="en-US" sz="1400" b="0" dirty="0">
                <a:sym typeface="+mn-ea"/>
              </a:rPr>
              <a:t>创建智能相册</a:t>
            </a:r>
            <a:r>
              <a:rPr lang="zh-CN" altLang="en-US" sz="1400" b="0" dirty="0"/>
              <a:t>。编辑和更新照片信息，保持照片库的有序和高效。快速搜索和定位特定照片以满足客户需求。</a:t>
            </a:r>
            <a:endParaRPr lang="en-US" altLang="zh-CN" sz="1400" b="0" dirty="0"/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1400" dirty="0"/>
              <a:t>企业用户需求</a:t>
            </a:r>
            <a:r>
              <a:rPr lang="zh-CN" altLang="en-US" sz="1400" b="0" dirty="0"/>
              <a:t>：管理企业活动、产品、员工等各类照片。方便进行照片的批量上传、分类和管理。确保照片的安全性和保密性，防止未经授权的访问。</a:t>
            </a:r>
            <a:endParaRPr lang="zh-CN" altLang="en-US" sz="1400" b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Project</a:t>
            </a:r>
            <a:r>
              <a:rPr lang="zh-CN" altLang="en-US" dirty="0"/>
              <a:t>总结</a:t>
            </a:r>
            <a:r>
              <a:rPr lang="en-US" altLang="zh-CN" dirty="0"/>
              <a:t>	</a:t>
            </a:r>
            <a:endParaRPr lang="en-US" altLang="zh-CN" dirty="0"/>
          </a:p>
        </p:txBody>
      </p:sp>
      <p:sp>
        <p:nvSpPr>
          <p:cNvPr id="16387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28600" eaLnBrk="1" hangingPunct="1">
              <a:defRPr/>
            </a:pPr>
            <a:r>
              <a:rPr lang="zh-CN" altLang="en-US" noProof="1"/>
              <a:t>通过两轮</a:t>
            </a:r>
            <a:r>
              <a:rPr lang="en-US" altLang="zh-CN" noProof="1"/>
              <a:t>Project</a:t>
            </a:r>
            <a:r>
              <a:rPr lang="zh-CN" altLang="en-US" noProof="1"/>
              <a:t>，收获和感受</a:t>
            </a:r>
            <a:endParaRPr lang="zh-CN" altLang="en-US" noProof="1"/>
          </a:p>
          <a:p>
            <a:pPr lvl="1" indent="-228600" eaLnBrk="1" hangingPunct="1">
              <a:defRPr/>
            </a:pPr>
            <a:r>
              <a:rPr lang="zh-CN" altLang="en-US" noProof="1"/>
              <a:t>感受</a:t>
            </a:r>
            <a:endParaRPr lang="en-US" altLang="zh-CN" noProof="1"/>
          </a:p>
          <a:p>
            <a:pPr marL="228600" lvl="1" indent="457200" eaLnBrk="1" hangingPunct="1">
              <a:buNone/>
              <a:defRPr/>
            </a:pPr>
            <a:r>
              <a:rPr noProof="1"/>
              <a:t>需求分析是项目成功的关键，通过详细的需求分析，避免了后续开发中的许多变更和重复劳动</a:t>
            </a:r>
            <a:r>
              <a:rPr lang="zh-CN" altLang="en-US" noProof="1"/>
              <a:t>对课程的建议和意见；初步设计虽然提供了系统的整体框架，但在实现过程中发现了一些未考虑到的细节和问题，需要在迭代中逐步完善在第一次迭代中，开发和测试紧密结合，发现并修复了许多早期的错误和问题，保证了系统的基本功能正常运行。</a:t>
            </a:r>
            <a:endParaRPr lang="zh-CN" altLang="en-US" noProof="1"/>
          </a:p>
          <a:p>
            <a:pPr marL="228600" lvl="1" indent="457200" eaLnBrk="1" hangingPunct="1">
              <a:buNone/>
              <a:defRPr/>
            </a:pPr>
            <a:r>
              <a:rPr lang="zh-CN" altLang="en-US" noProof="1"/>
              <a:t>通过迭代开发，可以逐步实现和完善系统功能，及时发现和解决问题，确保系统的逐步成熟和稳定；用户反馈是系统改进的重要来源，通过收集和分析用户反馈，能更好地了解用户需求，提升系统的易用性和满意度；在第二次迭代中，团队成员紧密协作，分工明确，通过有效的沟通和协作，提高了开发效率和质量；完善的文档和充分的测试是保证系统质量的重要手段，通过详细的设计文档和全面的测试，能有效减少系统中的错误和漏洞。</a:t>
            </a:r>
            <a:endParaRPr lang="zh-CN" altLang="en-US" noProof="1"/>
          </a:p>
          <a:p>
            <a:pPr indent="-228600" eaLnBrk="1" hangingPunct="1">
              <a:defRPr/>
            </a:pPr>
            <a:endParaRPr lang="zh-CN" altLang="en-US" noProof="1"/>
          </a:p>
          <a:p>
            <a:pPr indent="-228600" eaLnBrk="1" hangingPunct="1">
              <a:defRPr/>
            </a:pPr>
            <a:endParaRPr lang="zh-CN" altLang="en-US" noProof="1"/>
          </a:p>
          <a:p>
            <a:pPr indent="-228600" eaLnBrk="1" hangingPunct="1">
              <a:defRPr/>
            </a:pPr>
            <a:endParaRPr lang="zh-CN" altLang="en-US" noProof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Project</a:t>
            </a:r>
            <a:r>
              <a:rPr lang="zh-CN" altLang="en-US" dirty="0"/>
              <a:t>总结</a:t>
            </a:r>
            <a:r>
              <a:rPr lang="en-US" altLang="zh-CN" dirty="0"/>
              <a:t>	</a:t>
            </a:r>
            <a:endParaRPr lang="en-US" altLang="zh-CN" dirty="0"/>
          </a:p>
        </p:txBody>
      </p:sp>
      <p:sp>
        <p:nvSpPr>
          <p:cNvPr id="16387" name="Rectangl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228600" eaLnBrk="1" hangingPunct="1">
              <a:defRPr/>
            </a:pPr>
            <a:r>
              <a:rPr lang="zh-CN" altLang="en-US" noProof="1"/>
              <a:t>对课程的建议和意见</a:t>
            </a:r>
            <a:endParaRPr lang="zh-CN" altLang="en-US" noProof="1"/>
          </a:p>
          <a:p>
            <a:pPr lvl="1" indent="-228600" eaLnBrk="1" hangingPunct="1">
              <a:defRPr/>
            </a:pPr>
            <a:r>
              <a:rPr lang="zh-CN" altLang="en-US" noProof="1"/>
              <a:t>增加更多实际项目的实践环节，允许学生在真实项目环境中应用所学知识</a:t>
            </a:r>
            <a:endParaRPr lang="zh-CN" altLang="en-US" sz="1800" noProof="1"/>
          </a:p>
          <a:p>
            <a:pPr lvl="1" indent="-228600" eaLnBrk="1" hangingPunct="1">
              <a:defRPr/>
            </a:pPr>
            <a:r>
              <a:rPr lang="zh-CN" altLang="en-US" noProof="1"/>
              <a:t>增加团队项目和协作任务，培养学生的团队协作能力</a:t>
            </a:r>
            <a:endParaRPr lang="zh-CN" altLang="en-US" sz="1800" noProof="1"/>
          </a:p>
          <a:p>
            <a:pPr lvl="1" indent="-228600" eaLnBrk="1" hangingPunct="1">
              <a:defRPr/>
            </a:pPr>
            <a:r>
              <a:rPr lang="zh-CN" altLang="en-US" noProof="1"/>
              <a:t>定期更新课程内容，引入最新的技术和工具</a:t>
            </a:r>
            <a:endParaRPr lang="zh-CN" altLang="en-US" sz="1800" noProof="1"/>
          </a:p>
          <a:p>
            <a:pPr lvl="1" indent="-228600" eaLnBrk="1" hangingPunct="1">
              <a:defRPr/>
            </a:pPr>
            <a:r>
              <a:rPr lang="zh-CN" altLang="en-US" noProof="1"/>
              <a:t>增加项目管理方面的内容，如敏捷开发（Agile）、Scrum、看板（Kanban）等，以帮助学生更好地管理项目</a:t>
            </a:r>
            <a:endParaRPr lang="zh-CN" altLang="en-US" sz="1800" noProof="1"/>
          </a:p>
          <a:p>
            <a:pPr lvl="1" indent="-228600" eaLnBrk="1" hangingPunct="1">
              <a:defRPr/>
            </a:pPr>
            <a:r>
              <a:rPr lang="zh-CN" altLang="en-US" noProof="1"/>
              <a:t>增加代码质量和安全性方面的内容，如代码审查、自动化测试、安全编码实践等</a:t>
            </a:r>
            <a:endParaRPr lang="zh-CN" altLang="en-US" noProof="1"/>
          </a:p>
          <a:p>
            <a:pPr indent="-228600" eaLnBrk="1" hangingPunct="1">
              <a:defRPr/>
            </a:pPr>
            <a:endParaRPr lang="zh-CN" altLang="en-US" noProof="1"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结束</a:t>
            </a:r>
            <a:endParaRPr lang="zh-CN" altLang="en-US"/>
          </a:p>
        </p:txBody>
      </p:sp>
      <p:sp>
        <p:nvSpPr>
          <p:cNvPr id="20483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fld id="{E48960D5-84C6-4B70-92D8-351CAEB210D2}" type="datetime2">
              <a:rPr lang="zh-CN" altLang="en-US" noProof="1" smtClean="0"/>
            </a:fld>
            <a:endParaRPr lang="zh-CN" altLang="en-US" noProof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功能清单</a:t>
            </a:r>
            <a:endParaRPr lang="zh-CN" altLang="en-US"/>
          </a:p>
        </p:txBody>
      </p:sp>
      <p:graphicFrame>
        <p:nvGraphicFramePr>
          <p:cNvPr id="5" name="表格 5"/>
          <p:cNvGraphicFramePr>
            <a:graphicFrameLocks noGrp="1"/>
          </p:cNvGraphicFramePr>
          <p:nvPr>
            <p:ph idx="1"/>
          </p:nvPr>
        </p:nvGraphicFramePr>
        <p:xfrm>
          <a:off x="267495" y="1340768"/>
          <a:ext cx="8208960" cy="544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6320"/>
                <a:gridCol w="2736320"/>
                <a:gridCol w="273632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一轮迭代实现功能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二次迭代实现功能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设想的未来的功能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用户注册</a:t>
                      </a:r>
                      <a:endParaRPr lang="zh-CN" altLang="en-US" sz="1100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/>
                        <a:t>用户可以通过填写用户名、密码、手机号等信息注册新账号。</a:t>
                      </a:r>
                      <a:endParaRPr lang="zh-CN" altLang="en-US" sz="1100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/>
                        <a:t>注册后，每个用户都会获得一个独立的账户和</a:t>
                      </a:r>
                      <a:r>
                        <a:rPr lang="en-US" altLang="zh-CN" sz="1100" dirty="0"/>
                        <a:t>ID</a:t>
                      </a:r>
                      <a:r>
                        <a:rPr lang="zh-CN" altLang="en-US" sz="1100" dirty="0"/>
                        <a:t>，用于管理自己的照片。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照片分享</a:t>
                      </a:r>
                      <a:endParaRPr lang="zh-CN" altLang="en-US" sz="1100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/>
                        <a:t>支持设置照片的访问权限（公开、私密等）。</a:t>
                      </a:r>
                      <a:endParaRPr lang="en-US" altLang="zh-CN" sz="1100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/>
                        <a:t>不同用户可以共享公开的照片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移动端应用</a:t>
                      </a:r>
                      <a:endParaRPr lang="zh-CN" altLang="en-US" sz="1100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/>
                        <a:t>开发移动端应用（</a:t>
                      </a:r>
                      <a:r>
                        <a:rPr lang="en-US" altLang="zh-CN" sz="1100" dirty="0"/>
                        <a:t>iOS</a:t>
                      </a:r>
                      <a:r>
                        <a:rPr lang="zh-CN" altLang="en-US" sz="1100" dirty="0"/>
                        <a:t>和</a:t>
                      </a:r>
                      <a:r>
                        <a:rPr lang="en-US" altLang="zh-CN" sz="1100" dirty="0"/>
                        <a:t>Android</a:t>
                      </a:r>
                      <a:r>
                        <a:rPr lang="zh-CN" altLang="en-US" sz="1100" dirty="0"/>
                        <a:t>），方便用户在手机上管理照片。</a:t>
                      </a:r>
                      <a:endParaRPr lang="zh-CN" altLang="en-US" sz="1100" dirty="0"/>
                    </a:p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用户登录</a:t>
                      </a:r>
                      <a:endParaRPr lang="zh-CN" altLang="en-US" sz="1100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/>
                        <a:t>登录后用户可以访问和管理自己上传的照片。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智能相册管理</a:t>
                      </a:r>
                      <a:endParaRPr lang="zh-CN" altLang="en-US" sz="1100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/>
                        <a:t>提供照片智能分类功能，用户可以更清楚的管理和查阅自己的照片</a:t>
                      </a:r>
                      <a:endParaRPr lang="en-US" altLang="zh-CN" sz="1100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/>
                        <a:t>根据用户的给出的标签对已有照片归类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ym typeface="+mn-ea"/>
                        </a:rPr>
                        <a:t>照片编辑功能</a:t>
                      </a:r>
                      <a:endParaRPr lang="zh-CN" altLang="en-US" sz="1100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>
                          <a:sym typeface="+mn-ea"/>
                        </a:rPr>
                        <a:t>提供对照片的裁剪，美颜等功能。</a:t>
                      </a:r>
                      <a:endParaRPr lang="zh-CN" altLang="en-US" sz="1100" dirty="0"/>
                    </a:p>
                    <a:p>
                      <a:pPr>
                        <a:buFont typeface="Arial" panose="020B0604020202020204" pitchFamily="34" charset="0"/>
                        <a:buNone/>
                      </a:pPr>
                      <a:endParaRPr lang="zh-CN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照片上传</a:t>
                      </a:r>
                      <a:endParaRPr lang="zh-CN" altLang="en-US" sz="1100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/>
                        <a:t>上传时需要填写照片的名称、类型、</a:t>
                      </a:r>
                      <a:r>
                        <a:rPr lang="en-US" altLang="zh-CN" sz="1100" dirty="0"/>
                        <a:t>URL</a:t>
                      </a:r>
                      <a:r>
                        <a:rPr lang="zh-CN" altLang="en-US" sz="1100" dirty="0"/>
                        <a:t>和基本信息（如描述、拍摄日期等）。</a:t>
                      </a:r>
                      <a:endParaRPr lang="zh-CN" altLang="en-US" sz="1100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/>
                        <a:t>照片信息存储在数据库中，与用户</a:t>
                      </a:r>
                      <a:r>
                        <a:rPr lang="en-US" altLang="zh-CN" sz="1100" dirty="0"/>
                        <a:t>ID</a:t>
                      </a:r>
                      <a:r>
                        <a:rPr lang="zh-CN" altLang="en-US" sz="1100" dirty="0"/>
                        <a:t>关联。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多用户协作</a:t>
                      </a:r>
                      <a:endParaRPr lang="zh-CN" altLang="en-US" sz="1100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/>
                        <a:t>支持多个用户对同一相册或照片进行协作管理。</a:t>
                      </a:r>
                      <a:endParaRPr lang="zh-CN" altLang="en-US" sz="1100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/>
                        <a:t>设置不同用户的访问权限和操作权限。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>
                          <a:sym typeface="+mn-ea"/>
                        </a:rPr>
                        <a:t>隐私保护和加密</a:t>
                      </a:r>
                      <a:endParaRPr lang="zh-CN" altLang="en-US" sz="1100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>
                          <a:sym typeface="+mn-ea"/>
                        </a:rPr>
                        <a:t>提供高级的隐私保护功能，用户可以为特定照片或相册设置加密访问。</a:t>
                      </a:r>
                      <a:endParaRPr lang="zh-CN" altLang="en-US" sz="1100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>
                          <a:sym typeface="+mn-ea"/>
                        </a:rPr>
                        <a:t>支持照片的水印添加和防盗链功能</a:t>
                      </a:r>
                      <a:endParaRPr lang="zh-CN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照片搜索</a:t>
                      </a:r>
                      <a:endParaRPr lang="zh-CN" altLang="en-US" sz="1100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/>
                        <a:t>用户可以通过关键字进行照片搜索。</a:t>
                      </a:r>
                      <a:endParaRPr lang="zh-CN" altLang="en-US" sz="1100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/>
                        <a:t>支持模糊查询，用户可以通过名称、类型或描述等信息搜索相关照片。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统计与分析</a:t>
                      </a:r>
                      <a:endParaRPr lang="zh-CN" altLang="en-US" sz="1100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/>
                        <a:t>提供照片管理的统计和分析功能，如上传数量、浏览次数、最受欢迎的照片等。</a:t>
                      </a:r>
                      <a:endParaRPr lang="zh-CN" altLang="en-US" sz="1100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/>
                        <a:t>为用户提供数据可视化报告，帮助用户更好地了解和管理自己的照片。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照片编辑</a:t>
                      </a:r>
                      <a:endParaRPr lang="zh-CN" altLang="en-US" sz="1100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/>
                        <a:t>用户可以编辑已上传照片的基本信息（如名称、类型、描述等）。</a:t>
                      </a:r>
                      <a:endParaRPr lang="zh-CN" altLang="en-US" sz="1100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/>
                        <a:t>编辑后的信息会更新到数据库中。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/>
                        <a:t>个人信息更改</a:t>
                      </a:r>
                      <a:endParaRPr lang="zh-CN" altLang="en-US" sz="1100" b="1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/>
                        <a:t>允许用户修改个人注册的信息数据（密码，绑定手机号）。</a:t>
                      </a:r>
                      <a:endParaRPr lang="zh-CN" altLang="en-US" sz="1100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>
                          <a:sym typeface="+mn-ea"/>
                        </a:rPr>
                        <a:t>确保用户能安全使用账号，规避盗号风险。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照片删除</a:t>
                      </a:r>
                      <a:endParaRPr lang="zh-CN" altLang="en-US" sz="1100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/>
                        <a:t>用户可以删除不需要的照片。</a:t>
                      </a:r>
                      <a:endParaRPr lang="zh-CN" altLang="en-US" sz="1100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/>
                        <a:t>删除操作将从数据库中移除该照片的所有信息。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b="1" dirty="0"/>
                        <a:t>用户交流</a:t>
                      </a:r>
                      <a:endParaRPr lang="zh-CN" altLang="en-US" sz="1100" b="1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dirty="0">
                          <a:sym typeface="+mn-ea"/>
                        </a:rPr>
                        <a:t>允许用户为公开照片点赞👍</a:t>
                      </a:r>
                      <a:r>
                        <a:rPr lang="zh-CN" altLang="en-US" sz="1100" dirty="0">
                          <a:sym typeface="+mn-ea"/>
                        </a:rPr>
                        <a:t>交流</a:t>
                      </a:r>
                      <a:endParaRPr lang="zh-CN" altLang="en-US" sz="1100" dirty="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非功能需求</a:t>
            </a:r>
            <a:endParaRPr lang="zh-CN" altLang="en-US" dirty="0"/>
          </a:p>
        </p:txBody>
      </p:sp>
      <p:graphicFrame>
        <p:nvGraphicFramePr>
          <p:cNvPr id="2" name="表格 2"/>
          <p:cNvGraphicFramePr>
            <a:graphicFrameLocks noGrp="1"/>
          </p:cNvGraphicFramePr>
          <p:nvPr>
            <p:ph idx="1"/>
          </p:nvPr>
        </p:nvGraphicFramePr>
        <p:xfrm>
          <a:off x="407221" y="1340768"/>
          <a:ext cx="8208962" cy="5354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4481"/>
                <a:gridCol w="4104481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非功能需求（</a:t>
                      </a:r>
                      <a:r>
                        <a:rPr lang="en-US" altLang="zh-CN" dirty="0"/>
                        <a:t>NFR</a:t>
                      </a:r>
                      <a:r>
                        <a:rPr lang="zh-CN" altLang="en-US" dirty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重要性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性能需求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b="1" dirty="0"/>
                        <a:t>响应时间</a:t>
                      </a:r>
                      <a:r>
                        <a:rPr lang="zh-CN" altLang="en-US" sz="1100" dirty="0"/>
                        <a:t>：系统应在用户进行常规操作（如登录、上传、搜索、编辑照片等）时，响应时间不超过</a:t>
                      </a:r>
                      <a:r>
                        <a:rPr lang="en-US" altLang="zh-CN" sz="1100" dirty="0"/>
                        <a:t>2</a:t>
                      </a:r>
                      <a:r>
                        <a:rPr lang="zh-CN" altLang="en-US" sz="1100" dirty="0"/>
                        <a:t>秒。</a:t>
                      </a:r>
                      <a:endParaRPr lang="zh-CN" altLang="en-US" sz="1100" dirty="0"/>
                    </a:p>
                    <a:p>
                      <a:pPr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1100" b="1" dirty="0"/>
                        <a:t>理由</a:t>
                      </a:r>
                      <a:r>
                        <a:rPr lang="zh-CN" altLang="en-US" sz="1100" dirty="0"/>
                        <a:t>：快速的响应时间能够提高用户的使用体验，避免因等待时间过长而导致用户流失。</a:t>
                      </a:r>
                      <a:endParaRPr lang="zh-CN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可用性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界面友好</a:t>
                      </a:r>
                      <a:r>
                        <a:rPr lang="zh-CN" altLang="en-US" sz="1100" dirty="0"/>
                        <a:t>：系统界面设计应简洁直观，易于操作，即使是非技术用户也能轻松上手。</a:t>
                      </a:r>
                      <a:endParaRPr lang="en-US" altLang="zh-CN" sz="1100" dirty="0"/>
                    </a:p>
                    <a:p>
                      <a:r>
                        <a:rPr lang="zh-CN" altLang="en-US" sz="1100" b="1" dirty="0"/>
                        <a:t>理由</a:t>
                      </a:r>
                      <a:r>
                        <a:rPr lang="zh-CN" altLang="en-US" sz="1100" dirty="0"/>
                        <a:t>：良好的用户界面设计可以降低学习成本，提高用户的满意度和使用率。</a:t>
                      </a:r>
                      <a:endParaRPr lang="zh-CN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可靠性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系统稳定性</a:t>
                      </a:r>
                      <a:r>
                        <a:rPr lang="zh-CN" altLang="en-US" sz="1100" dirty="0"/>
                        <a:t>：系统应保证</a:t>
                      </a:r>
                      <a:r>
                        <a:rPr lang="en-US" altLang="zh-CN" sz="1100" dirty="0"/>
                        <a:t>99.9%</a:t>
                      </a:r>
                      <a:r>
                        <a:rPr lang="zh-CN" altLang="en-US" sz="1100" dirty="0"/>
                        <a:t>的可用性，确保用户在任何时间段都能正常使用系统功能。</a:t>
                      </a:r>
                      <a:endParaRPr lang="en-US" altLang="zh-CN" sz="1100" dirty="0"/>
                    </a:p>
                    <a:p>
                      <a:r>
                        <a:rPr lang="zh-CN" altLang="en-US" sz="1100" b="1" dirty="0"/>
                        <a:t>数据完整性</a:t>
                      </a:r>
                      <a:r>
                        <a:rPr lang="zh-CN" altLang="en-US" sz="1100" dirty="0"/>
                        <a:t>：系统在任何情况下都应保证数据不丢失、不损坏，确保用户照片和信息的安全。</a:t>
                      </a:r>
                      <a:endParaRPr lang="en-US" altLang="zh-CN" sz="1100" dirty="0"/>
                    </a:p>
                    <a:p>
                      <a:r>
                        <a:rPr lang="zh-CN" altLang="en-US" sz="1100" b="1" dirty="0"/>
                        <a:t>理由</a:t>
                      </a:r>
                      <a:r>
                        <a:rPr lang="zh-CN" altLang="en-US" sz="1100" dirty="0"/>
                        <a:t>：高可靠性和数据完整性是用户信任系统的基础，特别是对于重要的个人或企业照片管理。</a:t>
                      </a:r>
                      <a:endParaRPr lang="zh-CN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安全性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数据保护</a:t>
                      </a:r>
                      <a:r>
                        <a:rPr lang="zh-CN" altLang="en-US" sz="1100" dirty="0"/>
                        <a:t>：用户数据应进行加密存储，确保照片及其相关信息的隐私和安全。</a:t>
                      </a:r>
                      <a:endParaRPr lang="en-US" altLang="zh-CN" sz="1100" dirty="0"/>
                    </a:p>
                    <a:p>
                      <a:r>
                        <a:rPr lang="zh-CN" altLang="en-US" sz="1100" b="1" dirty="0"/>
                        <a:t>访问控制</a:t>
                      </a:r>
                      <a:r>
                        <a:rPr lang="zh-CN" altLang="en-US" sz="1100" dirty="0"/>
                        <a:t>：系统应设置严格的访问控制机制，确保只有授权用户才能访问其个人照片。</a:t>
                      </a:r>
                      <a:endParaRPr lang="en-US" altLang="zh-CN" sz="1100" dirty="0"/>
                    </a:p>
                    <a:p>
                      <a:r>
                        <a:rPr lang="zh-CN" altLang="en-US" sz="1100" b="1" dirty="0"/>
                        <a:t>理由</a:t>
                      </a:r>
                      <a:r>
                        <a:rPr lang="zh-CN" altLang="en-US" sz="1100" dirty="0"/>
                        <a:t>：随着隐私保护意识的提高，用户对于数据安全的需求也在增加。系统必须保障用户数据的安全，防止未经授权的访问和泄漏。</a:t>
                      </a:r>
                      <a:endParaRPr lang="zh-CN" altLang="en-US" sz="11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可维护性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b="1" dirty="0"/>
                        <a:t>代码规范</a:t>
                      </a:r>
                      <a:r>
                        <a:rPr lang="zh-CN" altLang="en-US" sz="1100" dirty="0"/>
                        <a:t>：系统开发应遵循代码规范，保证代码清晰、易读、易维护。</a:t>
                      </a:r>
                      <a:endParaRPr lang="en-US" altLang="zh-CN" sz="1100" dirty="0"/>
                    </a:p>
                    <a:p>
                      <a:r>
                        <a:rPr lang="zh-CN" altLang="en-US" sz="1100" b="1" dirty="0"/>
                        <a:t>自动化测试</a:t>
                      </a:r>
                      <a:r>
                        <a:rPr lang="zh-CN" altLang="en-US" sz="1100" dirty="0"/>
                        <a:t>：引入自动化测试工具，确保系统功能的正确性和稳定性。</a:t>
                      </a:r>
                      <a:endParaRPr lang="en-US" altLang="zh-CN" sz="1100" dirty="0"/>
                    </a:p>
                    <a:p>
                      <a:r>
                        <a:rPr lang="zh-CN" altLang="en-US" sz="1100" b="1" dirty="0"/>
                        <a:t>理由</a:t>
                      </a:r>
                      <a:r>
                        <a:rPr lang="zh-CN" altLang="en-US" sz="1100" dirty="0"/>
                        <a:t>：提高系统的可维护性可以减少后期维护成本，并能快速修复问题，提升系统的可靠性和用户满意度。</a:t>
                      </a:r>
                      <a:endParaRPr lang="zh-CN" altLang="en-US" sz="11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系统开发技术</a:t>
            </a:r>
            <a:endParaRPr lang="zh-CN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编程语言：</a:t>
            </a:r>
            <a:r>
              <a:rPr lang="en-US" altLang="zh-CN" dirty="0"/>
              <a:t>Vue3</a:t>
            </a:r>
            <a:r>
              <a:rPr lang="zh-CN" altLang="en-US" dirty="0"/>
              <a:t>、</a:t>
            </a:r>
            <a:r>
              <a:rPr lang="en-US" altLang="zh-CN" dirty="0"/>
              <a:t>java</a:t>
            </a:r>
            <a:endParaRPr lang="zh-CN" altLang="en-US" dirty="0"/>
          </a:p>
          <a:p>
            <a:pPr eaLnBrk="1" hangingPunct="1"/>
            <a:r>
              <a:rPr lang="zh-CN" altLang="en-US" dirty="0"/>
              <a:t>开发环境：</a:t>
            </a:r>
            <a:r>
              <a:rPr lang="en-US" altLang="zh-CN" dirty="0"/>
              <a:t>Vs Code</a:t>
            </a:r>
            <a:r>
              <a:rPr lang="zh-CN" altLang="en-US" dirty="0"/>
              <a:t>、</a:t>
            </a:r>
            <a:r>
              <a:rPr lang="en-US" altLang="zh-CN" dirty="0"/>
              <a:t>IDEA</a:t>
            </a:r>
            <a:endParaRPr lang="zh-CN" altLang="en-US" dirty="0"/>
          </a:p>
          <a:p>
            <a:pPr eaLnBrk="1" hangingPunct="1"/>
            <a:r>
              <a:rPr lang="zh-CN" altLang="en-US" dirty="0"/>
              <a:t>运行环境：</a:t>
            </a:r>
            <a:r>
              <a:rPr lang="en-US" altLang="zh-CN" dirty="0"/>
              <a:t>Apache</a:t>
            </a:r>
            <a:r>
              <a:rPr lang="zh-CN" altLang="en-US" dirty="0"/>
              <a:t>、</a:t>
            </a:r>
            <a:r>
              <a:rPr lang="en-US" altLang="zh-CN" dirty="0"/>
              <a:t>Tomcat</a:t>
            </a:r>
            <a:endParaRPr lang="zh-CN" altLang="en-US" dirty="0"/>
          </a:p>
          <a:p>
            <a:pPr eaLnBrk="1" hangingPunct="1"/>
            <a:r>
              <a:rPr lang="zh-CN" altLang="en-US" dirty="0"/>
              <a:t>主要技术：</a:t>
            </a:r>
            <a:r>
              <a:rPr lang="en-US" altLang="zh-CN" dirty="0"/>
              <a:t>Vue.js</a:t>
            </a:r>
            <a:r>
              <a:rPr lang="zh-CN" altLang="en-US" dirty="0"/>
              <a:t>、</a:t>
            </a:r>
            <a:r>
              <a:rPr lang="en-US" altLang="zh-CN" dirty="0"/>
              <a:t>Spring Boot</a:t>
            </a:r>
            <a:r>
              <a:rPr lang="zh-CN" altLang="en-US" dirty="0"/>
              <a:t>、</a:t>
            </a:r>
            <a:r>
              <a:rPr lang="en-US" altLang="zh-CN" dirty="0" err="1"/>
              <a:t>Axios</a:t>
            </a:r>
            <a:r>
              <a:rPr lang="zh-CN" altLang="en-US" dirty="0"/>
              <a:t>、</a:t>
            </a:r>
            <a:r>
              <a:rPr lang="en-US" altLang="zh-CN" dirty="0"/>
              <a:t>Java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团队分工</a:t>
            </a:r>
            <a:endParaRPr lang="zh-CN" altLang="en-US"/>
          </a:p>
        </p:txBody>
      </p:sp>
      <p:graphicFrame>
        <p:nvGraphicFramePr>
          <p:cNvPr id="2" name="表格 2"/>
          <p:cNvGraphicFramePr>
            <a:graphicFrameLocks noGrp="1"/>
          </p:cNvGraphicFramePr>
          <p:nvPr>
            <p:ph idx="1"/>
          </p:nvPr>
        </p:nvGraphicFramePr>
        <p:xfrm>
          <a:off x="395288" y="1484313"/>
          <a:ext cx="8208962" cy="5278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4481"/>
                <a:gridCol w="4104481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团队成员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分工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zh-CN" altLang="en-US" dirty="0"/>
                        <a:t>李卓凌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600" dirty="0"/>
                        <a:t>负责前端开发，包括用户界面设计、页面布局和交互实现。</a:t>
                      </a:r>
                      <a:endParaRPr lang="zh-CN" altLang="en-US" sz="16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600" dirty="0"/>
                        <a:t>使用</a:t>
                      </a:r>
                      <a:r>
                        <a:rPr lang="en-US" altLang="zh-CN" sz="1600" dirty="0"/>
                        <a:t>Vue.js</a:t>
                      </a:r>
                      <a:r>
                        <a:rPr lang="zh-CN" altLang="en-US" sz="1600" dirty="0"/>
                        <a:t>框架进行前端代码的编写和优化。</a:t>
                      </a:r>
                      <a:endParaRPr lang="zh-CN" altLang="en-US" sz="16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600" dirty="0"/>
                        <a:t>与团队其他成员密切合作，确保前端界面与后端接口的顺利对接。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zh-CN" altLang="en-US" dirty="0"/>
                        <a:t>王培远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600" dirty="0"/>
                        <a:t>负责后端开发，包括业务逻辑的实现、数据库设计和接口开发。</a:t>
                      </a:r>
                      <a:endParaRPr lang="zh-CN" altLang="en-US" sz="16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600" dirty="0"/>
                        <a:t>使用</a:t>
                      </a:r>
                      <a:r>
                        <a:rPr lang="en-US" altLang="zh-CN" sz="1600" dirty="0"/>
                        <a:t>Java</a:t>
                      </a:r>
                      <a:r>
                        <a:rPr lang="zh-CN" altLang="en-US" sz="1600" dirty="0"/>
                        <a:t>语言和</a:t>
                      </a:r>
                      <a:r>
                        <a:rPr lang="en-US" altLang="zh-CN" sz="1600" dirty="0"/>
                        <a:t>Spring Boot</a:t>
                      </a:r>
                      <a:r>
                        <a:rPr lang="zh-CN" altLang="en-US" sz="1600" dirty="0"/>
                        <a:t>框架进行后端代码的编写和优化。</a:t>
                      </a:r>
                      <a:endParaRPr lang="zh-CN" altLang="en-US" sz="1600" dirty="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600" dirty="0"/>
                        <a:t>设计数据库表结构，编写</a:t>
                      </a:r>
                      <a:r>
                        <a:rPr lang="en-US" altLang="zh-CN" sz="1600" dirty="0"/>
                        <a:t>SQL</a:t>
                      </a:r>
                      <a:r>
                        <a:rPr lang="zh-CN" altLang="en-US" sz="1600" dirty="0"/>
                        <a:t>语句进行数据库操作。</a:t>
                      </a:r>
                      <a:endParaRPr lang="zh-CN" alt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300000"/>
                        </a:lnSpc>
                      </a:pPr>
                      <a:r>
                        <a:rPr lang="zh-CN" altLang="en-US" dirty="0"/>
                        <a:t>陈鹏轩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600"/>
                        <a:t>负责项目管理和测试工作，包括需求分析、进度控制和质量保障。</a:t>
                      </a:r>
                      <a:endParaRPr lang="zh-CN" altLang="en-US" sz="160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600"/>
                        <a:t>确保项目按时交付，并符合质量标准和客户需求。</a:t>
                      </a:r>
                      <a:endParaRPr lang="zh-CN" altLang="en-US" sz="1600"/>
                    </a:p>
                    <a:p>
                      <a:pPr marL="285750" indent="-285750">
                        <a:buFont typeface="Wingdings" panose="05000000000000000000" pitchFamily="2" charset="2"/>
                        <a:buChar char="Ø"/>
                      </a:pPr>
                      <a:r>
                        <a:rPr lang="zh-CN" altLang="en-US" sz="1600"/>
                        <a:t>负责编写测试用例，进行单元测试和集成测试，确保项目的稳定性和可靠性。</a:t>
                      </a:r>
                      <a:endParaRPr lang="zh-CN" altLang="en-US" sz="1600"/>
                    </a:p>
                    <a:p>
                      <a:endParaRPr lang="zh-CN" altLang="en-US" sz="16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开发进度计划</a:t>
            </a:r>
            <a:endParaRPr lang="zh-CN" alt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以周为单位，阐述每周拟达到的目标</a:t>
            </a:r>
            <a:endParaRPr lang="zh-CN" altLang="en-US" dirty="0"/>
          </a:p>
          <a:p>
            <a:pPr eaLnBrk="1" hangingPunct="1"/>
            <a:r>
              <a:rPr lang="zh-CN" altLang="en-US" dirty="0"/>
              <a:t>第一轮迭代：</a:t>
            </a:r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endParaRPr lang="en-US" altLang="zh-CN" dirty="0"/>
          </a:p>
          <a:p>
            <a:pPr eaLnBrk="1" hangingPunct="1"/>
            <a:endParaRPr lang="en-US" altLang="zh-CN" dirty="0"/>
          </a:p>
          <a:p>
            <a:pPr eaLnBrk="1" hangingPunct="1"/>
            <a:endParaRPr lang="zh-CN" altLang="en-US" dirty="0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097915" y="2348865"/>
          <a:ext cx="6954520" cy="4015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2002790"/>
                <a:gridCol w="2418715"/>
                <a:gridCol w="1313815"/>
              </a:tblGrid>
              <a:tr h="472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任务时间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项目目标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具体工作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执行情况</a:t>
                      </a:r>
                      <a:endParaRPr lang="zh-CN" altLang="en-US"/>
                    </a:p>
                  </a:txBody>
                  <a:tcPr/>
                </a:tc>
              </a:tr>
              <a:tr h="11772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第一周</a:t>
                      </a:r>
                      <a:r>
                        <a:rPr lang="en-US" altLang="zh-CN"/>
                        <a:t> (5/20-5/26)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完成基本数据库的创建；</a:t>
                      </a:r>
                      <a:endParaRPr lang="zh-CN" altLang="en-US" sz="1400"/>
                    </a:p>
                    <a:p>
                      <a:pPr>
                        <a:buNone/>
                      </a:pPr>
                      <a:endParaRPr lang="zh-CN" altLang="en-US" sz="1400"/>
                    </a:p>
                    <a:p>
                      <a:pPr>
                        <a:buNone/>
                      </a:pPr>
                      <a:r>
                        <a:rPr lang="zh-CN" altLang="en-US" sz="1400"/>
                        <a:t>完成用户登录注册界面</a:t>
                      </a:r>
                      <a:r>
                        <a:rPr lang="zh-CN" altLang="en-US" sz="1400"/>
                        <a:t>设计；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后端采用</a:t>
                      </a:r>
                      <a:r>
                        <a:rPr lang="en-US" altLang="zh-CN" sz="1400"/>
                        <a:t>spring boot</a:t>
                      </a:r>
                      <a:r>
                        <a:rPr lang="zh-CN" altLang="en-US" sz="1400"/>
                        <a:t>框架，前端使用</a:t>
                      </a:r>
                      <a:r>
                        <a:rPr lang="en-US" altLang="zh-CN" sz="1400"/>
                        <a:t>vue3</a:t>
                      </a:r>
                      <a:r>
                        <a:rPr lang="zh-CN" altLang="en-US" sz="1400"/>
                        <a:t>进行代码管理；创建用户管理表，照片</a:t>
                      </a:r>
                      <a:r>
                        <a:rPr lang="zh-CN" altLang="en-US" sz="1400"/>
                        <a:t>管理表；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按计划完成</a:t>
                      </a:r>
                      <a:endParaRPr lang="zh-CN" altLang="en-US" sz="1400"/>
                    </a:p>
                  </a:txBody>
                  <a:tcPr/>
                </a:tc>
              </a:tr>
              <a:tr h="11722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第二周</a:t>
                      </a:r>
                      <a:r>
                        <a:rPr lang="en-US" altLang="zh-CN"/>
                        <a:t> (5/27-6/02)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创建用户卡片，进行类划分，绘制基本用户流程</a:t>
                      </a:r>
                      <a:r>
                        <a:rPr lang="zh-CN" altLang="en-US" sz="1400"/>
                        <a:t>图；</a:t>
                      </a:r>
                      <a:endParaRPr lang="zh-CN" altLang="en-US" sz="1400"/>
                    </a:p>
                    <a:p>
                      <a:pPr>
                        <a:buNone/>
                      </a:pPr>
                      <a:endParaRPr lang="zh-CN" altLang="en-US" sz="1400"/>
                    </a:p>
                    <a:p>
                      <a:pPr>
                        <a:buNone/>
                      </a:pPr>
                      <a:r>
                        <a:rPr lang="zh-CN" altLang="en-US" sz="1400"/>
                        <a:t>增加用户账号管理</a:t>
                      </a:r>
                      <a:r>
                        <a:rPr lang="zh-CN" altLang="en-US" sz="1400"/>
                        <a:t>功能；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主要包含个人照片管理（增</a:t>
                      </a:r>
                      <a:r>
                        <a:rPr lang="en-US" altLang="zh-CN" sz="1400"/>
                        <a:t>/</a:t>
                      </a:r>
                      <a:r>
                        <a:rPr lang="zh-CN" altLang="en-US" sz="1400"/>
                        <a:t>删</a:t>
                      </a:r>
                      <a:r>
                        <a:rPr lang="en-US" altLang="zh-CN" sz="1400"/>
                        <a:t>/</a:t>
                      </a:r>
                      <a:r>
                        <a:rPr lang="zh-CN" altLang="en-US" sz="1400"/>
                        <a:t>改</a:t>
                      </a:r>
                      <a:r>
                        <a:rPr lang="en-US" altLang="zh-CN" sz="1400"/>
                        <a:t>/</a:t>
                      </a:r>
                      <a:r>
                        <a:rPr lang="zh-CN" altLang="en-US" sz="1400"/>
                        <a:t>查</a:t>
                      </a:r>
                      <a:r>
                        <a:rPr lang="en-US" altLang="zh-CN" sz="1400"/>
                        <a:t>/</a:t>
                      </a:r>
                      <a:r>
                        <a:rPr lang="zh-CN" altLang="en-US" sz="1400"/>
                        <a:t>排序</a:t>
                      </a:r>
                      <a:r>
                        <a:rPr lang="en-US" altLang="zh-CN" sz="1400"/>
                        <a:t>/</a:t>
                      </a:r>
                      <a:r>
                        <a:rPr lang="zh-CN" altLang="en-US" sz="1400"/>
                        <a:t>智能相册）以及公共照片交流（权限设置</a:t>
                      </a:r>
                      <a:r>
                        <a:rPr lang="en-US" altLang="zh-CN" sz="1400"/>
                        <a:t>/</a:t>
                      </a:r>
                      <a:r>
                        <a:rPr lang="zh-CN" altLang="en-US" sz="1400"/>
                        <a:t>点赞</a:t>
                      </a:r>
                      <a:r>
                        <a:rPr lang="en-US" altLang="zh-CN" sz="1400"/>
                        <a:t>/</a:t>
                      </a:r>
                      <a:r>
                        <a:rPr lang="zh-CN" altLang="en-US" sz="1400"/>
                        <a:t>排序</a:t>
                      </a:r>
                      <a:r>
                        <a:rPr lang="en-US" altLang="zh-CN" sz="1400"/>
                        <a:t>/</a:t>
                      </a:r>
                      <a:r>
                        <a:rPr lang="zh-CN" altLang="en-US" sz="1400"/>
                        <a:t>交流）；进行类</a:t>
                      </a:r>
                      <a:r>
                        <a:rPr lang="zh-CN" altLang="en-US" sz="1400"/>
                        <a:t>设计；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按计划完成；</a:t>
                      </a:r>
                      <a:endParaRPr lang="zh-CN" altLang="en-US" sz="1400"/>
                    </a:p>
                    <a:p>
                      <a:pPr>
                        <a:buNone/>
                      </a:pPr>
                      <a:r>
                        <a:rPr lang="zh-CN" altLang="en-US" sz="1400"/>
                        <a:t>迭代二中继续补充更多</a:t>
                      </a:r>
                      <a:r>
                        <a:rPr lang="zh-CN" altLang="en-US" sz="1400"/>
                        <a:t>用户故事</a:t>
                      </a:r>
                      <a:endParaRPr lang="zh-CN" altLang="en-US" sz="1400"/>
                    </a:p>
                  </a:txBody>
                  <a:tcPr/>
                </a:tc>
              </a:tr>
              <a:tr h="11766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第三周</a:t>
                      </a:r>
                      <a:r>
                        <a:rPr lang="en-US" altLang="zh-CN"/>
                        <a:t> (6/03-6/09)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完成基本照片上传功能；</a:t>
                      </a:r>
                      <a:endParaRPr lang="zh-CN" altLang="en-US" sz="1400"/>
                    </a:p>
                    <a:p>
                      <a:pPr>
                        <a:buNone/>
                      </a:pPr>
                      <a:endParaRPr lang="zh-CN" altLang="en-US" sz="1400"/>
                    </a:p>
                    <a:p>
                      <a:pPr>
                        <a:buNone/>
                      </a:pPr>
                      <a:r>
                        <a:rPr lang="zh-CN" altLang="en-US" sz="1400"/>
                        <a:t>完成个人照片的搜索，排序，删除，</a:t>
                      </a:r>
                      <a:r>
                        <a:rPr lang="zh-CN" altLang="en-US" sz="1400"/>
                        <a:t>修改功能。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创建照片实体类及相关方法，创建控制器及</a:t>
                      </a:r>
                      <a:r>
                        <a:rPr lang="zh-CN" altLang="en-US" sz="1400"/>
                        <a:t>映射器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按计划完成</a:t>
                      </a:r>
                      <a:endParaRPr lang="en-US" altLang="zh-CN" sz="1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开发进度计划</a:t>
            </a:r>
            <a:endParaRPr lang="zh-CN" altLang="en-US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以周为单位，阐述每周拟达到的目标</a:t>
            </a:r>
            <a:endParaRPr lang="zh-CN" altLang="en-US" dirty="0"/>
          </a:p>
          <a:p>
            <a:pPr eaLnBrk="1" hangingPunct="1"/>
            <a:r>
              <a:rPr lang="zh-CN" altLang="en-US" dirty="0"/>
              <a:t>第二轮迭代：</a:t>
            </a:r>
            <a:endParaRPr lang="zh-CN" altLang="en-US" dirty="0"/>
          </a:p>
          <a:p>
            <a:pPr eaLnBrk="1" hangingPunct="1"/>
            <a:endParaRPr lang="en-US" altLang="zh-CN" dirty="0"/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  <a:p>
            <a:pPr marL="1270" indent="0" eaLnBrk="1" hangingPunct="1">
              <a:buNone/>
            </a:pPr>
            <a:endParaRPr lang="zh-CN" altLang="en-US" dirty="0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097915" y="2348865"/>
          <a:ext cx="6954520" cy="40151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2002790"/>
                <a:gridCol w="2418715"/>
                <a:gridCol w="1313815"/>
              </a:tblGrid>
              <a:tr h="4724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任务时间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项目目标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具体工作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执行情况</a:t>
                      </a:r>
                      <a:endParaRPr lang="zh-CN" altLang="en-US"/>
                    </a:p>
                  </a:txBody>
                  <a:tcPr/>
                </a:tc>
              </a:tr>
              <a:tr h="11772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第四周</a:t>
                      </a:r>
                      <a:r>
                        <a:rPr lang="en-US" altLang="zh-CN" sz="1800">
                          <a:sym typeface="+mn-ea"/>
                        </a:rPr>
                        <a:t> (6/10-6/16)</a:t>
                      </a:r>
                      <a:endParaRPr lang="en-US" altLang="zh-CN" sz="1800"/>
                    </a:p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添加照片权限</a:t>
                      </a:r>
                      <a:r>
                        <a:rPr lang="zh-CN" altLang="en-US" sz="1400">
                          <a:sym typeface="+mn-ea"/>
                        </a:rPr>
                        <a:t>；</a:t>
                      </a:r>
                      <a:endParaRPr lang="zh-CN" altLang="en-US" sz="14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4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/>
                        <a:t>增加照片交流区</a:t>
                      </a:r>
                      <a:r>
                        <a:rPr lang="zh-CN" altLang="en-US" sz="1400"/>
                        <a:t>设计；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照片管理表中增加</a:t>
                      </a:r>
                      <a:r>
                        <a:rPr lang="en-US" altLang="zh-CN" sz="1400"/>
                        <a:t>permisson</a:t>
                      </a:r>
                      <a:r>
                        <a:rPr lang="zh-CN" altLang="en-US" sz="1400"/>
                        <a:t>项，管理照片私有</a:t>
                      </a:r>
                      <a:r>
                        <a:rPr lang="en-US" altLang="zh-CN" sz="1400"/>
                        <a:t>/</a:t>
                      </a:r>
                      <a:r>
                        <a:rPr lang="zh-CN" altLang="en-US" sz="1400"/>
                        <a:t>公开</a:t>
                      </a:r>
                      <a:r>
                        <a:rPr lang="zh-CN" altLang="en-US" sz="1400"/>
                        <a:t>权限；</a:t>
                      </a:r>
                      <a:endParaRPr lang="zh-CN" altLang="en-US" sz="1400"/>
                    </a:p>
                    <a:p>
                      <a:pPr>
                        <a:buNone/>
                      </a:pPr>
                      <a:r>
                        <a:rPr lang="zh-CN" altLang="en-US" sz="1400"/>
                        <a:t>设计公共照片访问页面，允许查看所有用户</a:t>
                      </a:r>
                      <a:r>
                        <a:rPr lang="zh-CN" altLang="en-US" sz="1400"/>
                        <a:t>的公开照片；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按计划完成</a:t>
                      </a:r>
                      <a:endParaRPr lang="zh-CN" altLang="en-US" sz="1400"/>
                    </a:p>
                  </a:txBody>
                  <a:tcPr/>
                </a:tc>
              </a:tr>
              <a:tr h="117221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第五周</a:t>
                      </a:r>
                      <a:r>
                        <a:rPr lang="en-US" altLang="zh-CN" sz="1800">
                          <a:sym typeface="+mn-ea"/>
                        </a:rPr>
                        <a:t> (6/17-6/23)</a:t>
                      </a:r>
                      <a:endParaRPr lang="en-US" altLang="zh-CN" sz="1800"/>
                    </a:p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创建智能相册分类功能；</a:t>
                      </a:r>
                      <a:endParaRPr lang="zh-CN" altLang="en-US" sz="14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400"/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增加多种照片上传模式；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根据照片类型自动对照片划分相册；允许用户使用来自互联网的</a:t>
                      </a:r>
                      <a:r>
                        <a:rPr lang="en-US" altLang="zh-CN" sz="1400"/>
                        <a:t>url</a:t>
                      </a:r>
                      <a:r>
                        <a:rPr lang="zh-CN" altLang="en-US" sz="1400"/>
                        <a:t>上</a:t>
                      </a:r>
                      <a:r>
                        <a:rPr lang="zh-CN" altLang="en-US" sz="1400"/>
                        <a:t>传照片到</a:t>
                      </a:r>
                      <a:r>
                        <a:rPr lang="zh-CN" altLang="en-US" sz="1400"/>
                        <a:t>服务器；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按计划完成</a:t>
                      </a:r>
                      <a:endParaRPr lang="zh-CN" altLang="en-US" sz="1400"/>
                    </a:p>
                  </a:txBody>
                  <a:tcPr/>
                </a:tc>
              </a:tr>
              <a:tr h="11766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第六周</a:t>
                      </a:r>
                      <a:r>
                        <a:rPr lang="en-US" altLang="zh-CN" sz="1800">
                          <a:sym typeface="+mn-ea"/>
                        </a:rPr>
                        <a:t> (6/24-6/30)</a:t>
                      </a:r>
                      <a:endParaRPr lang="en-US" altLang="zh-CN" sz="1800"/>
                    </a:p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增加照片管理系统总览；</a:t>
                      </a:r>
                      <a:endParaRPr lang="zh-CN" altLang="en-US" sz="1400">
                        <a:sym typeface="+mn-ea"/>
                      </a:endParaRPr>
                    </a:p>
                    <a:p>
                      <a:pPr>
                        <a:buNone/>
                      </a:pPr>
                      <a:endParaRPr lang="zh-CN" altLang="en-US" sz="14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增加点赞交流功能；</a:t>
                      </a:r>
                      <a:endParaRPr lang="zh-CN" altLang="en-US" sz="1400"/>
                    </a:p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增加照片总览页面，允许从多角度（年度数量</a:t>
                      </a:r>
                      <a:r>
                        <a:rPr lang="en-US" altLang="zh-CN" sz="1400"/>
                        <a:t>/</a:t>
                      </a:r>
                      <a:r>
                        <a:rPr lang="zh-CN" altLang="en-US" sz="1400"/>
                        <a:t>类别比例</a:t>
                      </a:r>
                      <a:r>
                        <a:rPr lang="en-US" altLang="zh-CN" sz="1400"/>
                        <a:t>/</a:t>
                      </a:r>
                      <a:r>
                        <a:rPr lang="zh-CN" altLang="en-US" sz="1400"/>
                        <a:t>趋势等方面）动态查看个人照片概况；允许在照片交流区对照片点赞</a:t>
                      </a:r>
                      <a:r>
                        <a:rPr lang="zh-CN" altLang="en-US" sz="1400"/>
                        <a:t>支持；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按计划完成</a:t>
                      </a:r>
                      <a:endParaRPr lang="en-US" altLang="zh-CN" sz="14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547*314"/>
  <p:tag name="TABLE_ENDDRAG_RECT" val="86*184*547*314"/>
</p:tagLst>
</file>

<file path=ppt/tags/tag2.xml><?xml version="1.0" encoding="utf-8"?>
<p:tagLst xmlns:p="http://schemas.openxmlformats.org/presentationml/2006/main">
  <p:tag name="TABLE_ENDDRAG_ORIGIN_RECT" val="547*314"/>
  <p:tag name="TABLE_ENDDRAG_RECT" val="86*184*547*314"/>
</p:tagLst>
</file>

<file path=ppt/tags/tag3.xml><?xml version="1.0" encoding="utf-8"?>
<p:tagLst xmlns:p="http://schemas.openxmlformats.org/presentationml/2006/main">
  <p:tag name="TABLE_ENDDRAG_ORIGIN_RECT" val="521*349"/>
  <p:tag name="TABLE_ENDDRAG_RECT" val="99*159*521*349"/>
</p:tagLst>
</file>

<file path=ppt/tags/tag4.xml><?xml version="1.0" encoding="utf-8"?>
<p:tagLst xmlns:p="http://schemas.openxmlformats.org/presentationml/2006/main">
  <p:tag name="commondata" val="eyJoZGlkIjoiYTMyNGNhOGZlM2VmY2E3ZDA0MjQ2YmQ3YWNiZGIxMWIifQ=="/>
</p:tagLst>
</file>

<file path=ppt/theme/theme1.xml><?xml version="1.0" encoding="utf-8"?>
<a:theme xmlns:a="http://schemas.openxmlformats.org/drawingml/2006/main" name="1_CITRUS">
  <a:themeElements>
    <a:clrScheme name="1_CITRUS 2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00CC00"/>
      </a:accent1>
      <a:accent2>
        <a:srgbClr val="FF822D"/>
      </a:accent2>
      <a:accent3>
        <a:srgbClr val="FFFFFF"/>
      </a:accent3>
      <a:accent4>
        <a:srgbClr val="000000"/>
      </a:accent4>
      <a:accent5>
        <a:srgbClr val="AAE2AA"/>
      </a:accent5>
      <a:accent6>
        <a:srgbClr val="E77528"/>
      </a:accent6>
      <a:hlink>
        <a:srgbClr val="FF63B1"/>
      </a:hlink>
      <a:folHlink>
        <a:srgbClr val="B2B2B2"/>
      </a:folHlink>
    </a:clrScheme>
    <a:fontScheme name="1_CITRUS">
      <a:majorFont>
        <a:latin typeface="Calibri"/>
        <a:ea typeface="楷体_GB2312"/>
        <a:cs typeface="宋体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CITRUS 1">
        <a:dk1>
          <a:srgbClr val="FC6600"/>
        </a:dk1>
        <a:lt1>
          <a:srgbClr val="C6FE82"/>
        </a:lt1>
        <a:dk2>
          <a:srgbClr val="FFFFFF"/>
        </a:dk2>
        <a:lt2>
          <a:srgbClr val="000000"/>
        </a:lt2>
        <a:accent1>
          <a:srgbClr val="00CC00"/>
        </a:accent1>
        <a:accent2>
          <a:srgbClr val="FF822D"/>
        </a:accent2>
        <a:accent3>
          <a:srgbClr val="DFFEC1"/>
        </a:accent3>
        <a:accent4>
          <a:srgbClr val="D75600"/>
        </a:accent4>
        <a:accent5>
          <a:srgbClr val="AAE2AA"/>
        </a:accent5>
        <a:accent6>
          <a:srgbClr val="E77528"/>
        </a:accent6>
        <a:hlink>
          <a:srgbClr val="FF63B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2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00CC00"/>
        </a:accent1>
        <a:accent2>
          <a:srgbClr val="FF822D"/>
        </a:accent2>
        <a:accent3>
          <a:srgbClr val="FFFFFF"/>
        </a:accent3>
        <a:accent4>
          <a:srgbClr val="000000"/>
        </a:accent4>
        <a:accent5>
          <a:srgbClr val="AAE2AA"/>
        </a:accent5>
        <a:accent6>
          <a:srgbClr val="E77528"/>
        </a:accent6>
        <a:hlink>
          <a:srgbClr val="FF63B1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3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4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72CE86"/>
        </a:accent1>
        <a:accent2>
          <a:srgbClr val="F6B070"/>
        </a:accent2>
        <a:accent3>
          <a:srgbClr val="FFFFFF"/>
        </a:accent3>
        <a:accent4>
          <a:srgbClr val="000000"/>
        </a:accent4>
        <a:accent5>
          <a:srgbClr val="BCE3C3"/>
        </a:accent5>
        <a:accent6>
          <a:srgbClr val="DF9F65"/>
        </a:accent6>
        <a:hlink>
          <a:srgbClr val="EB9DC4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5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58F91"/>
        </a:accent1>
        <a:accent2>
          <a:srgbClr val="CE7162"/>
        </a:accent2>
        <a:accent3>
          <a:srgbClr val="FFFFFF"/>
        </a:accent3>
        <a:accent4>
          <a:srgbClr val="000000"/>
        </a:accent4>
        <a:accent5>
          <a:srgbClr val="F9C6C7"/>
        </a:accent5>
        <a:accent6>
          <a:srgbClr val="BA6658"/>
        </a:accent6>
        <a:hlink>
          <a:srgbClr val="F6CA7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6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AB774"/>
        </a:accent1>
        <a:accent2>
          <a:srgbClr val="CBACD4"/>
        </a:accent2>
        <a:accent3>
          <a:srgbClr val="FFFFFF"/>
        </a:accent3>
        <a:accent4>
          <a:srgbClr val="000000"/>
        </a:accent4>
        <a:accent5>
          <a:srgbClr val="FCD8BC"/>
        </a:accent5>
        <a:accent6>
          <a:srgbClr val="B89BC0"/>
        </a:accent6>
        <a:hlink>
          <a:srgbClr val="C2EB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7">
        <a:dk1>
          <a:srgbClr val="3B6147"/>
        </a:dk1>
        <a:lt1>
          <a:srgbClr val="CED5E8"/>
        </a:lt1>
        <a:dk2>
          <a:srgbClr val="FFFFFF"/>
        </a:dk2>
        <a:lt2>
          <a:srgbClr val="777777"/>
        </a:lt2>
        <a:accent1>
          <a:srgbClr val="FEA868"/>
        </a:accent1>
        <a:accent2>
          <a:srgbClr val="9AA8D0"/>
        </a:accent2>
        <a:accent3>
          <a:srgbClr val="E3E7F2"/>
        </a:accent3>
        <a:accent4>
          <a:srgbClr val="31523B"/>
        </a:accent4>
        <a:accent5>
          <a:srgbClr val="FED1B9"/>
        </a:accent5>
        <a:accent6>
          <a:srgbClr val="8B98BC"/>
        </a:accent6>
        <a:hlink>
          <a:srgbClr val="9CE15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8">
        <a:dk1>
          <a:srgbClr val="2C395E"/>
        </a:dk1>
        <a:lt1>
          <a:srgbClr val="8798C7"/>
        </a:lt1>
        <a:dk2>
          <a:srgbClr val="FFFFFF"/>
        </a:dk2>
        <a:lt2>
          <a:srgbClr val="000000"/>
        </a:lt2>
        <a:accent1>
          <a:srgbClr val="FEE168"/>
        </a:accent1>
        <a:accent2>
          <a:srgbClr val="BAE482"/>
        </a:accent2>
        <a:accent3>
          <a:srgbClr val="C3CAE0"/>
        </a:accent3>
        <a:accent4>
          <a:srgbClr val="242F4F"/>
        </a:accent4>
        <a:accent5>
          <a:srgbClr val="FEEEB9"/>
        </a:accent5>
        <a:accent6>
          <a:srgbClr val="A8CF75"/>
        </a:accent6>
        <a:hlink>
          <a:srgbClr val="EFAD6B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CITRUS">
  <a:themeElements>
    <a:clrScheme name="1_CITRUS 2">
      <a:dk1>
        <a:srgbClr val="000000"/>
      </a:dk1>
      <a:lt1>
        <a:srgbClr val="FFFFFF"/>
      </a:lt1>
      <a:dk2>
        <a:srgbClr val="000000"/>
      </a:dk2>
      <a:lt2>
        <a:srgbClr val="777777"/>
      </a:lt2>
      <a:accent1>
        <a:srgbClr val="00CC00"/>
      </a:accent1>
      <a:accent2>
        <a:srgbClr val="FF822D"/>
      </a:accent2>
      <a:accent3>
        <a:srgbClr val="FFFFFF"/>
      </a:accent3>
      <a:accent4>
        <a:srgbClr val="000000"/>
      </a:accent4>
      <a:accent5>
        <a:srgbClr val="AAE2AA"/>
      </a:accent5>
      <a:accent6>
        <a:srgbClr val="E77528"/>
      </a:accent6>
      <a:hlink>
        <a:srgbClr val="FF63B1"/>
      </a:hlink>
      <a:folHlink>
        <a:srgbClr val="B2B2B2"/>
      </a:folHlink>
    </a:clrScheme>
    <a:fontScheme name="1_CITRUS">
      <a:majorFont>
        <a:latin typeface="Calibri"/>
        <a:ea typeface="楷体_GB2312"/>
        <a:cs typeface="宋体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1_CITRUS 1">
        <a:dk1>
          <a:srgbClr val="FC6600"/>
        </a:dk1>
        <a:lt1>
          <a:srgbClr val="C6FE82"/>
        </a:lt1>
        <a:dk2>
          <a:srgbClr val="FFFFFF"/>
        </a:dk2>
        <a:lt2>
          <a:srgbClr val="000000"/>
        </a:lt2>
        <a:accent1>
          <a:srgbClr val="00CC00"/>
        </a:accent1>
        <a:accent2>
          <a:srgbClr val="FF822D"/>
        </a:accent2>
        <a:accent3>
          <a:srgbClr val="DFFEC1"/>
        </a:accent3>
        <a:accent4>
          <a:srgbClr val="D75600"/>
        </a:accent4>
        <a:accent5>
          <a:srgbClr val="AAE2AA"/>
        </a:accent5>
        <a:accent6>
          <a:srgbClr val="E77528"/>
        </a:accent6>
        <a:hlink>
          <a:srgbClr val="FF63B1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2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00CC00"/>
        </a:accent1>
        <a:accent2>
          <a:srgbClr val="FF822D"/>
        </a:accent2>
        <a:accent3>
          <a:srgbClr val="FFFFFF"/>
        </a:accent3>
        <a:accent4>
          <a:srgbClr val="000000"/>
        </a:accent4>
        <a:accent5>
          <a:srgbClr val="AAE2AA"/>
        </a:accent5>
        <a:accent6>
          <a:srgbClr val="E77528"/>
        </a:accent6>
        <a:hlink>
          <a:srgbClr val="FF63B1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3">
        <a:dk1>
          <a:srgbClr val="000000"/>
        </a:dk1>
        <a:lt1>
          <a:srgbClr val="FFFFFF"/>
        </a:lt1>
        <a:dk2>
          <a:srgbClr val="000000"/>
        </a:dk2>
        <a:lt2>
          <a:srgbClr val="4D4D4D"/>
        </a:lt2>
        <a:accent1>
          <a:srgbClr val="C0C0C0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4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72CE86"/>
        </a:accent1>
        <a:accent2>
          <a:srgbClr val="F6B070"/>
        </a:accent2>
        <a:accent3>
          <a:srgbClr val="FFFFFF"/>
        </a:accent3>
        <a:accent4>
          <a:srgbClr val="000000"/>
        </a:accent4>
        <a:accent5>
          <a:srgbClr val="BCE3C3"/>
        </a:accent5>
        <a:accent6>
          <a:srgbClr val="DF9F65"/>
        </a:accent6>
        <a:hlink>
          <a:srgbClr val="EB9DC4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5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58F91"/>
        </a:accent1>
        <a:accent2>
          <a:srgbClr val="CE7162"/>
        </a:accent2>
        <a:accent3>
          <a:srgbClr val="FFFFFF"/>
        </a:accent3>
        <a:accent4>
          <a:srgbClr val="000000"/>
        </a:accent4>
        <a:accent5>
          <a:srgbClr val="F9C6C7"/>
        </a:accent5>
        <a:accent6>
          <a:srgbClr val="BA6658"/>
        </a:accent6>
        <a:hlink>
          <a:srgbClr val="F6CA7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6">
        <a:dk1>
          <a:srgbClr val="000000"/>
        </a:dk1>
        <a:lt1>
          <a:srgbClr val="FFFFFF"/>
        </a:lt1>
        <a:dk2>
          <a:srgbClr val="000000"/>
        </a:dk2>
        <a:lt2>
          <a:srgbClr val="777777"/>
        </a:lt2>
        <a:accent1>
          <a:srgbClr val="FAB774"/>
        </a:accent1>
        <a:accent2>
          <a:srgbClr val="CBACD4"/>
        </a:accent2>
        <a:accent3>
          <a:srgbClr val="FFFFFF"/>
        </a:accent3>
        <a:accent4>
          <a:srgbClr val="000000"/>
        </a:accent4>
        <a:accent5>
          <a:srgbClr val="FCD8BC"/>
        </a:accent5>
        <a:accent6>
          <a:srgbClr val="B89BC0"/>
        </a:accent6>
        <a:hlink>
          <a:srgbClr val="C2EB77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7">
        <a:dk1>
          <a:srgbClr val="3B6147"/>
        </a:dk1>
        <a:lt1>
          <a:srgbClr val="CED5E8"/>
        </a:lt1>
        <a:dk2>
          <a:srgbClr val="FFFFFF"/>
        </a:dk2>
        <a:lt2>
          <a:srgbClr val="777777"/>
        </a:lt2>
        <a:accent1>
          <a:srgbClr val="FEA868"/>
        </a:accent1>
        <a:accent2>
          <a:srgbClr val="9AA8D0"/>
        </a:accent2>
        <a:accent3>
          <a:srgbClr val="E3E7F2"/>
        </a:accent3>
        <a:accent4>
          <a:srgbClr val="31523B"/>
        </a:accent4>
        <a:accent5>
          <a:srgbClr val="FED1B9"/>
        </a:accent5>
        <a:accent6>
          <a:srgbClr val="8B98BC"/>
        </a:accent6>
        <a:hlink>
          <a:srgbClr val="9CE15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CITRUS 8">
        <a:dk1>
          <a:srgbClr val="2C395E"/>
        </a:dk1>
        <a:lt1>
          <a:srgbClr val="8798C7"/>
        </a:lt1>
        <a:dk2>
          <a:srgbClr val="FFFFFF"/>
        </a:dk2>
        <a:lt2>
          <a:srgbClr val="000000"/>
        </a:lt2>
        <a:accent1>
          <a:srgbClr val="FEE168"/>
        </a:accent1>
        <a:accent2>
          <a:srgbClr val="BAE482"/>
        </a:accent2>
        <a:accent3>
          <a:srgbClr val="C3CAE0"/>
        </a:accent3>
        <a:accent4>
          <a:srgbClr val="242F4F"/>
        </a:accent4>
        <a:accent5>
          <a:srgbClr val="FEEEB9"/>
        </a:accent5>
        <a:accent6>
          <a:srgbClr val="A8CF75"/>
        </a:accent6>
        <a:hlink>
          <a:srgbClr val="EFAD6B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5666</Words>
  <Application>WPS 演示</Application>
  <PresentationFormat>全屏显示(4:3)</PresentationFormat>
  <Paragraphs>586</Paragraphs>
  <Slides>32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32</vt:i4>
      </vt:variant>
    </vt:vector>
  </HeadingPairs>
  <TitlesOfParts>
    <vt:vector size="50" baseType="lpstr">
      <vt:lpstr>Arial</vt:lpstr>
      <vt:lpstr>宋体</vt:lpstr>
      <vt:lpstr>Wingdings</vt:lpstr>
      <vt:lpstr>楷体</vt:lpstr>
      <vt:lpstr>Calibri</vt:lpstr>
      <vt:lpstr>楷体_GB2312</vt:lpstr>
      <vt:lpstr>新宋体</vt:lpstr>
      <vt:lpstr>Times New Roman</vt:lpstr>
      <vt:lpstr>微软雅黑</vt:lpstr>
      <vt:lpstr>Arial Unicode MS</vt:lpstr>
      <vt:lpstr>Wingdings</vt:lpstr>
      <vt:lpstr>1_CITRUS</vt:lpstr>
      <vt:lpstr>2_CITRUS</vt:lpstr>
      <vt:lpstr>Paint.Picture</vt:lpstr>
      <vt:lpstr>Paint.Picture</vt:lpstr>
      <vt:lpstr>Paint.Picture</vt:lpstr>
      <vt:lpstr>Paint.Picture</vt:lpstr>
      <vt:lpstr>Paint.Picture</vt:lpstr>
      <vt:lpstr>哈工大计算学部2024年春季学期 《软件工程》Project 第2轮 检查汇报</vt:lpstr>
      <vt:lpstr>选题与分组</vt:lpstr>
      <vt:lpstr>PowerPoint 演示文稿</vt:lpstr>
      <vt:lpstr>功能清单</vt:lpstr>
      <vt:lpstr>非功能需求</vt:lpstr>
      <vt:lpstr>系统开发技术</vt:lpstr>
      <vt:lpstr>团队分工</vt:lpstr>
      <vt:lpstr>开发进度计划</vt:lpstr>
      <vt:lpstr>开发进度计划</vt:lpstr>
      <vt:lpstr>体系结构设计</vt:lpstr>
      <vt:lpstr>类设计</vt:lpstr>
      <vt:lpstr>类设计</vt:lpstr>
      <vt:lpstr>类设计</vt:lpstr>
      <vt:lpstr>类设计</vt:lpstr>
      <vt:lpstr>类设计</vt:lpstr>
      <vt:lpstr>第2轮成果</vt:lpstr>
      <vt:lpstr>第2轮成果</vt:lpstr>
      <vt:lpstr>第2轮成果</vt:lpstr>
      <vt:lpstr>第2轮成果</vt:lpstr>
      <vt:lpstr>第2轮成果</vt:lpstr>
      <vt:lpstr>第2轮成果</vt:lpstr>
      <vt:lpstr>第2轮成果</vt:lpstr>
      <vt:lpstr>OO分析	</vt:lpstr>
      <vt:lpstr>OO分析	</vt:lpstr>
      <vt:lpstr>OO分析	</vt:lpstr>
      <vt:lpstr>OO分析	</vt:lpstr>
      <vt:lpstr>OO分析	</vt:lpstr>
      <vt:lpstr>两轮Project对比	</vt:lpstr>
      <vt:lpstr>Project总结	</vt:lpstr>
      <vt:lpstr>Project总结	</vt:lpstr>
      <vt:lpstr>Project总结	</vt:lpstr>
      <vt:lpstr>结束</vt:lpstr>
    </vt:vector>
  </TitlesOfParts>
  <Company>HIT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哈尔滨工业大学计算机科学与技术学院 07-08春季学期2005级本科必修课程 软件工程 Software Engineering</dc:title>
  <dc:creator>Wang Zhongjie</dc:creator>
  <cp:lastModifiedBy>黎明踏浪</cp:lastModifiedBy>
  <cp:revision>507</cp:revision>
  <dcterms:created xsi:type="dcterms:W3CDTF">2007-06-25T17:21:00Z</dcterms:created>
  <dcterms:modified xsi:type="dcterms:W3CDTF">2024-06-30T05:55:04Z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E11568D18A424ADCAB8AB27447D1E00F_12</vt:lpwstr>
  </property>
  <property fmtid="{D5CDD505-2E9C-101B-9397-08002B2CF9AE}" pid="3" name="KSOProductBuildVer">
    <vt:lpwstr>2052-12.1.0.16929</vt:lpwstr>
  </property>
</Properties>
</file>